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72" r:id="rId2"/>
  </p:sldMasterIdLst>
  <p:notesMasterIdLst>
    <p:notesMasterId r:id="rId25"/>
  </p:notesMasterIdLst>
  <p:sldIdLst>
    <p:sldId id="280" r:id="rId3"/>
    <p:sldId id="258" r:id="rId4"/>
    <p:sldId id="257" r:id="rId5"/>
    <p:sldId id="259" r:id="rId6"/>
    <p:sldId id="260" r:id="rId7"/>
    <p:sldId id="261" r:id="rId8"/>
    <p:sldId id="279" r:id="rId9"/>
    <p:sldId id="263"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4FD1EC-C26B-9BA2-517E-E3A14D489A88}" name="Ellie Moore" initials="EM" userId="S::EMoore@hollows.nz::db685b71-ef97-495b-be57-2cae1681bf1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4FCEA2-55FA-4F18-BE12-0B1D8AC64FDB}">
  <a:tblStyle styleId="{884FCEA2-55FA-4F18-BE12-0B1D8AC64FD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67347" autoAdjust="0"/>
  </p:normalViewPr>
  <p:slideViewPr>
    <p:cSldViewPr snapToGrid="0">
      <p:cViewPr varScale="1">
        <p:scale>
          <a:sx n="112" d="100"/>
          <a:sy n="112" d="100"/>
        </p:scale>
        <p:origin x="218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drive.google.com/file/d/1gMao8ldEX5-p3QwoTs3dT-ir_KueDiqn/view?usp=share_link"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drive.google.com/file/d/1NF5TB8SM0ftScSYBn7YOclAYWbOjWtA-/view?usp=sharing"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drive.google.com/file/d/11Qw7DoSDbGJ5d_7BXdzHkmIcq_MSwHHg/view?usp=share_link"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www.responsiveclassroom.org/wp-content/uploads/2017/10/Building-Schoolwide-Core-Values.pdf" TargetMode="External"/><Relationship Id="rId4" Type="http://schemas.openxmlformats.org/officeDocument/2006/relationships/hyperlink" Target="https://myfreebingocards.com/bingo-card-generator"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l8YCsCZ5jj8"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ollows.org.nz/longform/freds-story"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mailto:EMoore@hollows.nz"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youtube.com/watch?v=T7qiM0quEf4"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youtube.com/watch?v=ARmBCl4nid0"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373ef2373a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373ef2373a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228600" algn="l" rtl="0">
              <a:lnSpc>
                <a:spcPct val="115000"/>
              </a:lnSpc>
              <a:spcBef>
                <a:spcPts val="120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39689ae08e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39689ae08e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To review or consolidate student understanding of poverty, students can complete a concept word map for this term.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229b13a83f54ce65_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g229b13a83f54ce65_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Instructions: </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The following slides tell a story. The teacher should read out the slides one at a time and give the students 3-4 minutes to draw an image to accompany that part of the story. A </a:t>
            </a:r>
            <a:r>
              <a:rPr lang="en-GB" u="sng" dirty="0">
                <a:solidFill>
                  <a:schemeClr val="hlink"/>
                </a:solidFill>
                <a:hlinkClick r:id="rId3"/>
              </a:rPr>
              <a:t>storyboard template</a:t>
            </a:r>
            <a:r>
              <a:rPr lang="en-GB" dirty="0"/>
              <a:t> has been provided in teacher resources to print out and give to the students.</a:t>
            </a:r>
            <a:endParaRPr dirty="0"/>
          </a:p>
        </p:txBody>
      </p:sp>
      <p:sp>
        <p:nvSpPr>
          <p:cNvPr id="206" name="Google Shape;206;g229b13a83f54ce65_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229b13a83f54ce65_1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g229b13a83f54ce65_1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225" name="Google Shape;225;g229b13a83f54ce65_1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29b13a83f54ce65_1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g229b13a83f54ce65_1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235" name="Google Shape;235;g229b13a83f54ce65_1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229b13a83f54ce65_1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g229b13a83f54ce65_1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245" name="Google Shape;245;g229b13a83f54ce65_1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229b13a83f54ce65_1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g229b13a83f54ce65_1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Teacher to stop halfway through and ask the class to answers these questions. </a:t>
            </a:r>
            <a:endParaRPr dirty="0"/>
          </a:p>
          <a:p>
            <a:pPr marL="0" lvl="0" indent="0" algn="l" rtl="0">
              <a:lnSpc>
                <a:spcPct val="100000"/>
              </a:lnSpc>
              <a:spcBef>
                <a:spcPts val="0"/>
              </a:spcBef>
              <a:spcAft>
                <a:spcPts val="0"/>
              </a:spcAft>
              <a:buNone/>
            </a:pPr>
            <a:endParaRPr dirty="0"/>
          </a:p>
        </p:txBody>
      </p:sp>
      <p:sp>
        <p:nvSpPr>
          <p:cNvPr id="255" name="Google Shape;255;g229b13a83f54ce65_1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229b13a83f54ce65_1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g229b13a83f54ce65_1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265" name="Google Shape;265;g229b13a83f54ce65_1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229b13a83f54ce65_1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4" name="Google Shape;274;g229b13a83f54ce65_1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275" name="Google Shape;275;g229b13a83f54ce65_1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229b13a83f54ce65_1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4" name="Google Shape;284;g229b13a83f54ce65_1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285" name="Google Shape;285;g229b13a83f54ce65_15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229b13a83f54ce65_1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g229b13a83f54ce65_1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a:t>There is a</a:t>
            </a:r>
            <a:r>
              <a:rPr lang="en-GB" u="sng">
                <a:solidFill>
                  <a:schemeClr val="hlink"/>
                </a:solidFill>
                <a:hlinkClick r:id="rId3"/>
              </a:rPr>
              <a:t> printed version</a:t>
            </a:r>
            <a:r>
              <a:rPr lang="en-GB"/>
              <a:t> of this in the resource folder. </a:t>
            </a:r>
            <a:endParaRPr/>
          </a:p>
        </p:txBody>
      </p:sp>
      <p:sp>
        <p:nvSpPr>
          <p:cNvPr id="295" name="Google Shape;295;g229b13a83f54ce65_1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397c5a31b2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g2397c5a31b2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Instructions:</a:t>
            </a:r>
            <a:endParaRPr dirty="0"/>
          </a:p>
          <a:p>
            <a:pPr marL="0" lvl="0" indent="0" algn="l" rtl="0">
              <a:spcBef>
                <a:spcPts val="0"/>
              </a:spcBef>
              <a:spcAft>
                <a:spcPts val="0"/>
              </a:spcAft>
              <a:buNone/>
            </a:pPr>
            <a:endParaRPr dirty="0"/>
          </a:p>
          <a:p>
            <a:pPr marL="457200" lvl="0" indent="-298450" algn="l" rtl="0">
              <a:spcBef>
                <a:spcPts val="0"/>
              </a:spcBef>
              <a:spcAft>
                <a:spcPts val="0"/>
              </a:spcAft>
              <a:buSzPts val="1100"/>
              <a:buAutoNum type="arabicPeriod"/>
            </a:pPr>
            <a:r>
              <a:rPr lang="en-GB" dirty="0"/>
              <a:t>You will need a whiteboard, and post-it notes, for this activity. Alternatively, you can use whiteboard marker and ruler to draw the student votes on in segments. Make sure it has a title, labelled x and y axis, drawn accurately (appropriate scale). </a:t>
            </a:r>
            <a:endParaRPr dirty="0"/>
          </a:p>
          <a:p>
            <a:pPr marL="457200" lvl="0" indent="-298450" algn="l" rtl="0">
              <a:spcBef>
                <a:spcPts val="0"/>
              </a:spcBef>
              <a:spcAft>
                <a:spcPts val="0"/>
              </a:spcAft>
              <a:buSzPts val="1100"/>
              <a:buAutoNum type="arabicPeriod"/>
            </a:pPr>
            <a:r>
              <a:rPr lang="en-GB" dirty="0"/>
              <a:t>Reflect on the findings of the graph. Most popular answer? Least popular? </a:t>
            </a:r>
            <a:endParaRPr dirty="0"/>
          </a:p>
          <a:p>
            <a:pPr marL="457200" lvl="0" indent="-298450" algn="l" rtl="0">
              <a:spcBef>
                <a:spcPts val="0"/>
              </a:spcBef>
              <a:spcAft>
                <a:spcPts val="0"/>
              </a:spcAft>
              <a:buSzPts val="1100"/>
              <a:buAutoNum type="arabicPeriod"/>
            </a:pPr>
            <a:r>
              <a:rPr lang="en-GB" dirty="0"/>
              <a:t>Encourage students to write a two sentence summary of the data shown. One sentence should explain the answer to the question. The second sentence should support the first sentence with </a:t>
            </a:r>
            <a:r>
              <a:rPr lang="en-GB" i="1" dirty="0"/>
              <a:t>specific evidence</a:t>
            </a:r>
            <a:r>
              <a:rPr lang="en-GB" dirty="0"/>
              <a:t> e.g. “Our class thinks that the most important value is ……… This is shown by this value having X votes, where as ……. and …… only had Y and Z votes.”</a:t>
            </a:r>
            <a:endParaRPr dirty="0"/>
          </a:p>
          <a:p>
            <a:pPr marL="0" lvl="0" indent="0" algn="l" rtl="0">
              <a:spcBef>
                <a:spcPts val="0"/>
              </a:spcBef>
              <a:spcAft>
                <a:spcPts val="0"/>
              </a:spcAft>
              <a:buNone/>
            </a:pPr>
            <a:endParaRPr dirty="0"/>
          </a:p>
        </p:txBody>
      </p:sp>
      <p:sp>
        <p:nvSpPr>
          <p:cNvPr id="131" name="Google Shape;131;g2397c5a31b2_0_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2397c5a31b2_0_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g2397c5a31b2_0_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GB" dirty="0">
                <a:solidFill>
                  <a:schemeClr val="dk1"/>
                </a:solidFill>
              </a:rPr>
              <a:t>Topic: Comparing Attitudes and Values of Fred Hollows and Modern Eye Doctors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GB" dirty="0"/>
              <a:t>Intention: In this task students will read past and present primary sources (found in resources) and try to understand what the people who wrote them cared about and what was important to them. The people in the past might have cared about different things than we do now. This can help students understand how things have changed, and why. They will do this via the graphic organiser on the following slide.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GB" dirty="0"/>
              <a:t>Materials: Past and Present Primary Source handout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GB" dirty="0"/>
              <a:t>Instructions: </a:t>
            </a:r>
            <a:endParaRPr dirty="0"/>
          </a:p>
          <a:p>
            <a:pPr marL="0" lvl="0" indent="0" algn="l" rtl="0">
              <a:spcBef>
                <a:spcPts val="0"/>
              </a:spcBef>
              <a:spcAft>
                <a:spcPts val="0"/>
              </a:spcAft>
              <a:buNone/>
            </a:pPr>
            <a:endParaRPr dirty="0"/>
          </a:p>
          <a:p>
            <a:pPr marL="457200" lvl="0" indent="-298450" algn="l" rtl="0">
              <a:spcBef>
                <a:spcPts val="0"/>
              </a:spcBef>
              <a:spcAft>
                <a:spcPts val="0"/>
              </a:spcAft>
              <a:buClr>
                <a:schemeClr val="dk1"/>
              </a:buClr>
              <a:buSzPts val="1100"/>
              <a:buAutoNum type="arabicPeriod"/>
            </a:pPr>
            <a:r>
              <a:rPr lang="en-GB" dirty="0">
                <a:solidFill>
                  <a:schemeClr val="dk1"/>
                </a:solidFill>
              </a:rPr>
              <a:t>Explain what primary sources are and give examples (</a:t>
            </a:r>
            <a:r>
              <a:rPr lang="en-GB" i="1" dirty="0">
                <a:solidFill>
                  <a:schemeClr val="dk1"/>
                </a:solidFill>
              </a:rPr>
              <a:t>e.g. speeches, letters, photographs, diary entries - anything that is from THE time or directly from the person who experienced the event</a:t>
            </a:r>
            <a:r>
              <a:rPr lang="en-GB" dirty="0">
                <a:solidFill>
                  <a:schemeClr val="dk1"/>
                </a:solidFill>
              </a:rPr>
              <a:t>).</a:t>
            </a:r>
            <a:endParaRPr dirty="0">
              <a:solidFill>
                <a:schemeClr val="dk1"/>
              </a:solidFill>
            </a:endParaRPr>
          </a:p>
          <a:p>
            <a:pPr marL="457200" lvl="0" indent="-298450" algn="l" rtl="0">
              <a:spcBef>
                <a:spcPts val="0"/>
              </a:spcBef>
              <a:spcAft>
                <a:spcPts val="0"/>
              </a:spcAft>
              <a:buClr>
                <a:schemeClr val="dk1"/>
              </a:buClr>
              <a:buSzPts val="1100"/>
              <a:buAutoNum type="arabicPeriod"/>
            </a:pPr>
            <a:r>
              <a:rPr lang="en-GB" dirty="0">
                <a:solidFill>
                  <a:schemeClr val="dk1"/>
                </a:solidFill>
              </a:rPr>
              <a:t>Give students the past and present primary sources (found in resources) relating to Fred Hollows and his work. </a:t>
            </a:r>
            <a:r>
              <a:rPr lang="en-GB" dirty="0"/>
              <a:t>Have the students read what he wrote or said and try to understand what was important to him. Ask questions like: What did he believe about eye health? Why did he think it was important to help people see better?</a:t>
            </a:r>
            <a:endParaRPr dirty="0"/>
          </a:p>
          <a:p>
            <a:pPr marL="457200" lvl="0" indent="-298450" algn="l" rtl="0">
              <a:spcBef>
                <a:spcPts val="0"/>
              </a:spcBef>
              <a:spcAft>
                <a:spcPts val="0"/>
              </a:spcAft>
              <a:buClr>
                <a:schemeClr val="dk1"/>
              </a:buClr>
              <a:buSzPts val="1100"/>
              <a:buAutoNum type="arabicPeriod"/>
            </a:pPr>
            <a:r>
              <a:rPr lang="en-GB" dirty="0"/>
              <a:t>Have the students compare what Fred Hollows cared about with what people care about today. </a:t>
            </a:r>
            <a:endParaRPr dirty="0"/>
          </a:p>
          <a:p>
            <a:pPr marL="457200" lvl="0" indent="-298450" algn="l" rtl="0">
              <a:spcBef>
                <a:spcPts val="0"/>
              </a:spcBef>
              <a:spcAft>
                <a:spcPts val="0"/>
              </a:spcAft>
              <a:buClr>
                <a:schemeClr val="dk1"/>
              </a:buClr>
              <a:buSzPts val="1100"/>
              <a:buAutoNum type="arabicPeriod"/>
            </a:pPr>
            <a:r>
              <a:rPr lang="en-GB" dirty="0"/>
              <a:t>Help the students compare and contrast the past primary source with the present primary source by asking questions like: </a:t>
            </a:r>
            <a:endParaRPr dirty="0"/>
          </a:p>
          <a:p>
            <a:pPr marL="914400" lvl="1" indent="-298450" algn="l" rtl="0">
              <a:spcBef>
                <a:spcPts val="0"/>
              </a:spcBef>
              <a:spcAft>
                <a:spcPts val="0"/>
              </a:spcAft>
              <a:buClr>
                <a:schemeClr val="dk1"/>
              </a:buClr>
              <a:buSzPts val="1100"/>
              <a:buAutoNum type="alphaLcPeriod"/>
            </a:pPr>
            <a:r>
              <a:rPr lang="en-GB" dirty="0"/>
              <a:t>Are the issues still relevant today? </a:t>
            </a:r>
            <a:endParaRPr dirty="0"/>
          </a:p>
          <a:p>
            <a:pPr marL="914400" lvl="1" indent="-298450" algn="l" rtl="0">
              <a:spcBef>
                <a:spcPts val="0"/>
              </a:spcBef>
              <a:spcAft>
                <a:spcPts val="0"/>
              </a:spcAft>
              <a:buClr>
                <a:schemeClr val="dk1"/>
              </a:buClr>
              <a:buSzPts val="1100"/>
              <a:buAutoNum type="alphaLcPeriod"/>
            </a:pPr>
            <a:r>
              <a:rPr lang="en-GB" dirty="0"/>
              <a:t>How have things changed over time? </a:t>
            </a:r>
            <a:endParaRPr dirty="0"/>
          </a:p>
          <a:p>
            <a:pPr marL="914400" lvl="1" indent="-298450" algn="l" rtl="0">
              <a:spcBef>
                <a:spcPts val="0"/>
              </a:spcBef>
              <a:spcAft>
                <a:spcPts val="0"/>
              </a:spcAft>
              <a:buClr>
                <a:schemeClr val="dk1"/>
              </a:buClr>
              <a:buSzPts val="1100"/>
              <a:buAutoNum type="alphaLcPeriod"/>
            </a:pPr>
            <a:r>
              <a:rPr lang="en-GB" dirty="0"/>
              <a:t>What new challenges or opportunities exist today? </a:t>
            </a:r>
            <a:endParaRPr dirty="0"/>
          </a:p>
          <a:p>
            <a:pPr marL="914400" lvl="1" indent="-298450" algn="l" rtl="0">
              <a:spcBef>
                <a:spcPts val="0"/>
              </a:spcBef>
              <a:spcAft>
                <a:spcPts val="0"/>
              </a:spcAft>
              <a:buClr>
                <a:schemeClr val="dk1"/>
              </a:buClr>
              <a:buSzPts val="1100"/>
              <a:buAutoNum type="alphaLcPeriod"/>
            </a:pPr>
            <a:r>
              <a:rPr lang="en-GB" dirty="0"/>
              <a:t>Are </a:t>
            </a:r>
            <a:r>
              <a:rPr lang="en-GB" dirty="0">
                <a:solidFill>
                  <a:schemeClr val="dk1"/>
                </a:solidFill>
              </a:rPr>
              <a:t>there still people who need help with their eyesight? </a:t>
            </a:r>
            <a:endParaRPr dirty="0">
              <a:solidFill>
                <a:schemeClr val="dk1"/>
              </a:solidFill>
            </a:endParaRPr>
          </a:p>
          <a:p>
            <a:pPr marL="914400" lvl="1" indent="-298450" algn="l" rtl="0">
              <a:spcBef>
                <a:spcPts val="0"/>
              </a:spcBef>
              <a:spcAft>
                <a:spcPts val="0"/>
              </a:spcAft>
              <a:buClr>
                <a:schemeClr val="dk1"/>
              </a:buClr>
              <a:buSzPts val="1100"/>
              <a:buAutoNum type="alphaLcPeriod"/>
            </a:pPr>
            <a:r>
              <a:rPr lang="en-GB" dirty="0">
                <a:solidFill>
                  <a:schemeClr val="dk1"/>
                </a:solidFill>
              </a:rPr>
              <a:t>Are there new ways to help people see better now</a:t>
            </a:r>
            <a:endParaRPr dirty="0"/>
          </a:p>
        </p:txBody>
      </p:sp>
      <p:sp>
        <p:nvSpPr>
          <p:cNvPr id="305" name="Google Shape;305;g2397c5a31b2_0_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239689ae08e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239689ae08e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Have students copy into their books - or print / copy this slide and share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239689ae08e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g239689ae08e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GB" dirty="0">
                <a:solidFill>
                  <a:schemeClr val="dk1"/>
                </a:solidFill>
                <a:latin typeface="Roboto"/>
                <a:ea typeface="Roboto"/>
                <a:cs typeface="Roboto"/>
                <a:sym typeface="Roboto"/>
              </a:rPr>
              <a:t>An additional activity could be: </a:t>
            </a:r>
            <a:endParaRPr dirty="0">
              <a:solidFill>
                <a:schemeClr val="dk1"/>
              </a:solidFill>
              <a:latin typeface="Roboto"/>
              <a:ea typeface="Roboto"/>
              <a:cs typeface="Roboto"/>
              <a:sym typeface="Roboto"/>
            </a:endParaRPr>
          </a:p>
          <a:p>
            <a:pPr marL="457200" lvl="0" indent="-298450" algn="l" rtl="0">
              <a:spcBef>
                <a:spcPts val="1500"/>
              </a:spcBef>
              <a:spcAft>
                <a:spcPts val="0"/>
              </a:spcAft>
              <a:buClr>
                <a:schemeClr val="dk1"/>
              </a:buClr>
              <a:buSzPts val="1100"/>
              <a:buAutoNum type="arabicPeriod"/>
            </a:pPr>
            <a:r>
              <a:rPr lang="en-GB" dirty="0">
                <a:solidFill>
                  <a:schemeClr val="dk1"/>
                </a:solidFill>
              </a:rPr>
              <a:t>Values Reflection Journal: Provide each student with a small journal and ask them to reflect on how they have demonstrated each school value in their own life. Encourage them to write about specific examples and how they can continue to embody the values in the future. At the end of the project, ask students to share their reflections and discuss what they learned.</a:t>
            </a:r>
            <a:endParaRPr b="1" dirty="0">
              <a:solidFill>
                <a:schemeClr val="dk1"/>
              </a:solidFill>
              <a:latin typeface="Roboto"/>
              <a:ea typeface="Roboto"/>
              <a:cs typeface="Roboto"/>
              <a:sym typeface="Roboto"/>
            </a:endParaRPr>
          </a:p>
        </p:txBody>
      </p:sp>
      <p:sp>
        <p:nvSpPr>
          <p:cNvPr id="322" name="Google Shape;322;g239689ae08e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373ef237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2373ef2373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GB" sz="1200" dirty="0">
                <a:solidFill>
                  <a:srgbClr val="374151"/>
                </a:solidFill>
                <a:latin typeface="Roboto"/>
                <a:ea typeface="Roboto"/>
                <a:cs typeface="Roboto"/>
                <a:sym typeface="Roboto"/>
              </a:rPr>
              <a:t>You can use the </a:t>
            </a:r>
            <a:r>
              <a:rPr lang="en-GB" sz="1200" u="sng" dirty="0">
                <a:solidFill>
                  <a:schemeClr val="hlink"/>
                </a:solidFill>
                <a:latin typeface="Roboto"/>
                <a:ea typeface="Roboto"/>
                <a:cs typeface="Roboto"/>
                <a:sym typeface="Roboto"/>
                <a:hlinkClick r:id="rId3"/>
              </a:rPr>
              <a:t>PDF bingo cards</a:t>
            </a:r>
            <a:r>
              <a:rPr lang="en-GB" sz="1200" dirty="0">
                <a:solidFill>
                  <a:srgbClr val="374151"/>
                </a:solidFill>
                <a:latin typeface="Roboto"/>
                <a:ea typeface="Roboto"/>
                <a:cs typeface="Roboto"/>
                <a:sym typeface="Roboto"/>
              </a:rPr>
              <a:t> provided, or customise and make your own - if not all of your school values are provided, or if you want to make a smaller 3x3 grid. Go to this website (it’s free!) </a:t>
            </a:r>
            <a:r>
              <a:rPr lang="en-GB" sz="1200" u="sng" dirty="0">
                <a:solidFill>
                  <a:schemeClr val="hlink"/>
                </a:solidFill>
                <a:latin typeface="Roboto"/>
                <a:ea typeface="Roboto"/>
                <a:cs typeface="Roboto"/>
                <a:sym typeface="Roboto"/>
                <a:hlinkClick r:id="rId4"/>
              </a:rPr>
              <a:t>https://myfreebingocards.com/bingo-card-generator</a:t>
            </a:r>
            <a:r>
              <a:rPr lang="en-GB" sz="1200" dirty="0">
                <a:solidFill>
                  <a:srgbClr val="374151"/>
                </a:solidFill>
                <a:latin typeface="Roboto"/>
                <a:ea typeface="Roboto"/>
                <a:cs typeface="Roboto"/>
                <a:sym typeface="Roboto"/>
              </a:rPr>
              <a:t> </a:t>
            </a:r>
            <a:endParaRPr sz="1200" dirty="0">
              <a:solidFill>
                <a:srgbClr val="374151"/>
              </a:solidFill>
              <a:latin typeface="Roboto"/>
              <a:ea typeface="Roboto"/>
              <a:cs typeface="Roboto"/>
              <a:sym typeface="Roboto"/>
            </a:endParaRPr>
          </a:p>
          <a:p>
            <a:pPr marL="0" lvl="0" indent="0" algn="l" rtl="0">
              <a:lnSpc>
                <a:spcPct val="115000"/>
              </a:lnSpc>
              <a:spcBef>
                <a:spcPts val="1500"/>
              </a:spcBef>
              <a:spcAft>
                <a:spcPts val="0"/>
              </a:spcAft>
              <a:buSzPts val="1100"/>
              <a:buNone/>
            </a:pPr>
            <a:r>
              <a:rPr lang="en-GB" sz="1200" dirty="0">
                <a:solidFill>
                  <a:srgbClr val="374151"/>
                </a:solidFill>
                <a:latin typeface="Roboto"/>
                <a:ea typeface="Roboto"/>
                <a:cs typeface="Roboto"/>
                <a:sym typeface="Roboto"/>
              </a:rPr>
              <a:t>Instructions: </a:t>
            </a:r>
            <a:endParaRPr sz="1200" dirty="0">
              <a:solidFill>
                <a:srgbClr val="374151"/>
              </a:solidFill>
              <a:latin typeface="Roboto"/>
              <a:ea typeface="Roboto"/>
              <a:cs typeface="Roboto"/>
              <a:sym typeface="Roboto"/>
            </a:endParaRPr>
          </a:p>
          <a:p>
            <a:pPr marL="457200" lvl="0" indent="-304800" algn="l" rtl="0">
              <a:lnSpc>
                <a:spcPct val="115000"/>
              </a:lnSpc>
              <a:spcBef>
                <a:spcPts val="1500"/>
              </a:spcBef>
              <a:spcAft>
                <a:spcPts val="0"/>
              </a:spcAft>
              <a:buClr>
                <a:srgbClr val="374151"/>
              </a:buClr>
              <a:buSzPts val="1200"/>
              <a:buFont typeface="Roboto"/>
              <a:buAutoNum type="arabicPeriod"/>
            </a:pPr>
            <a:r>
              <a:rPr lang="en-GB" sz="1200" dirty="0">
                <a:solidFill>
                  <a:srgbClr val="374151"/>
                </a:solidFill>
                <a:latin typeface="Roboto"/>
                <a:ea typeface="Roboto"/>
                <a:cs typeface="Roboto"/>
                <a:sym typeface="Roboto"/>
              </a:rPr>
              <a:t>Choose ink saver</a:t>
            </a:r>
            <a:endParaRPr sz="1200" dirty="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dirty="0">
                <a:solidFill>
                  <a:srgbClr val="374151"/>
                </a:solidFill>
                <a:latin typeface="Roboto"/>
                <a:ea typeface="Roboto"/>
                <a:cs typeface="Roboto"/>
                <a:sym typeface="Roboto"/>
              </a:rPr>
              <a:t>Grid size 4x4</a:t>
            </a:r>
            <a:endParaRPr sz="1200" dirty="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dirty="0">
                <a:solidFill>
                  <a:srgbClr val="374151"/>
                </a:solidFill>
                <a:latin typeface="Roboto"/>
                <a:ea typeface="Roboto"/>
                <a:cs typeface="Roboto"/>
                <a:sym typeface="Roboto"/>
              </a:rPr>
              <a:t>Choose 2 medium cards by page</a:t>
            </a:r>
            <a:endParaRPr sz="1200" dirty="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dirty="0">
                <a:solidFill>
                  <a:srgbClr val="374151"/>
                </a:solidFill>
                <a:latin typeface="Roboto"/>
                <a:ea typeface="Roboto"/>
                <a:cs typeface="Roboto"/>
                <a:sym typeface="Roboto"/>
              </a:rPr>
              <a:t>Click the “same font size” box</a:t>
            </a:r>
            <a:endParaRPr sz="1200" dirty="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dirty="0">
                <a:solidFill>
                  <a:srgbClr val="374151"/>
                </a:solidFill>
                <a:latin typeface="Roboto"/>
                <a:ea typeface="Roboto"/>
                <a:cs typeface="Roboto"/>
                <a:sym typeface="Roboto"/>
              </a:rPr>
              <a:t>Click “human bingo” box - this leaves space for the names</a:t>
            </a:r>
            <a:endParaRPr sz="1200" dirty="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dirty="0">
                <a:solidFill>
                  <a:srgbClr val="374151"/>
                </a:solidFill>
                <a:latin typeface="Roboto"/>
                <a:ea typeface="Roboto"/>
                <a:cs typeface="Roboto"/>
                <a:sym typeface="Roboto"/>
              </a:rPr>
              <a:t>Press next step button and then in the following window, click “30 cards for free”, then with the pop up click “Let’s Go!”</a:t>
            </a:r>
            <a:endParaRPr sz="1200" dirty="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dirty="0">
                <a:solidFill>
                  <a:srgbClr val="374151"/>
                </a:solidFill>
                <a:latin typeface="Roboto"/>
                <a:ea typeface="Roboto"/>
                <a:cs typeface="Roboto"/>
                <a:sym typeface="Roboto"/>
              </a:rPr>
              <a:t>In the final stage, you need to select the “Print all” button on the top bar. Then it will open a PDF</a:t>
            </a:r>
            <a:endParaRPr sz="1200" dirty="0">
              <a:solidFill>
                <a:srgbClr val="374151"/>
              </a:solidFill>
              <a:latin typeface="Roboto"/>
              <a:ea typeface="Roboto"/>
              <a:cs typeface="Roboto"/>
              <a:sym typeface="Roboto"/>
            </a:endParaRPr>
          </a:p>
          <a:p>
            <a:pPr marL="0" lvl="0" indent="0" algn="l" rtl="0">
              <a:lnSpc>
                <a:spcPct val="115000"/>
              </a:lnSpc>
              <a:spcBef>
                <a:spcPts val="1500"/>
              </a:spcBef>
              <a:spcAft>
                <a:spcPts val="0"/>
              </a:spcAft>
              <a:buSzPts val="1100"/>
              <a:buNone/>
            </a:pPr>
            <a:r>
              <a:rPr lang="en-GB" sz="1200" dirty="0">
                <a:solidFill>
                  <a:srgbClr val="374151"/>
                </a:solidFill>
                <a:latin typeface="Roboto"/>
                <a:ea typeface="Roboto"/>
                <a:cs typeface="Roboto"/>
                <a:sym typeface="Roboto"/>
              </a:rPr>
              <a:t>Some examples of values (to help “fill in” around your smaller number of school values) </a:t>
            </a:r>
            <a:r>
              <a:rPr lang="en-GB" sz="1200" u="sng" dirty="0">
                <a:solidFill>
                  <a:schemeClr val="hlink"/>
                </a:solidFill>
                <a:latin typeface="Roboto"/>
                <a:ea typeface="Roboto"/>
                <a:cs typeface="Roboto"/>
                <a:sym typeface="Roboto"/>
                <a:hlinkClick r:id="rId5"/>
              </a:rPr>
              <a:t>https://www.responsiveclassroom.org/wp-content/uploads/2017/10/Building-Schoolwide-Core-Values.pdf</a:t>
            </a:r>
            <a:r>
              <a:rPr lang="en-GB" sz="1200" dirty="0">
                <a:solidFill>
                  <a:srgbClr val="374151"/>
                </a:solidFill>
                <a:latin typeface="Roboto"/>
                <a:ea typeface="Roboto"/>
                <a:cs typeface="Roboto"/>
                <a:sym typeface="Roboto"/>
              </a:rPr>
              <a:t> </a:t>
            </a:r>
            <a:endParaRPr sz="1200" dirty="0">
              <a:solidFill>
                <a:srgbClr val="374151"/>
              </a:solidFill>
              <a:latin typeface="Roboto"/>
              <a:ea typeface="Roboto"/>
              <a:cs typeface="Roboto"/>
              <a:sym typeface="Roboto"/>
            </a:endParaRPr>
          </a:p>
          <a:p>
            <a:pPr marL="0" lvl="0" indent="0" algn="l" rtl="0">
              <a:spcBef>
                <a:spcPts val="1500"/>
              </a:spcBef>
              <a:spcAft>
                <a:spcPts val="0"/>
              </a:spcAft>
              <a:buNone/>
            </a:pPr>
            <a:endParaRPr dirty="0"/>
          </a:p>
        </p:txBody>
      </p:sp>
      <p:sp>
        <p:nvSpPr>
          <p:cNvPr id="121" name="Google Shape;121;g2373ef2373a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3dca87c64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23dca87c64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b="1"/>
              <a:t>Source Analysis: </a:t>
            </a:r>
            <a:r>
              <a:rPr lang="en-GB"/>
              <a:t>Meet Fred Hollows. </a:t>
            </a:r>
            <a:endParaRPr/>
          </a:p>
          <a:p>
            <a:pPr marL="0" lvl="0" indent="0" algn="l" rtl="0">
              <a:spcBef>
                <a:spcPts val="0"/>
              </a:spcBef>
              <a:spcAft>
                <a:spcPts val="0"/>
              </a:spcAft>
              <a:buNone/>
            </a:pPr>
            <a:endParaRPr/>
          </a:p>
          <a:p>
            <a:pPr marL="0" lvl="0" indent="0" algn="l" rtl="0">
              <a:spcBef>
                <a:spcPts val="0"/>
              </a:spcBef>
              <a:spcAft>
                <a:spcPts val="0"/>
              </a:spcAft>
              <a:buNone/>
            </a:pPr>
            <a:r>
              <a:rPr lang="en-GB"/>
              <a:t>Use the quadrant to take a closer look at what is going on in the image by looking into each quarter. This is useful primary analysis tool with visual sources. You could divide each section out to the class. </a:t>
            </a:r>
            <a:endParaRPr/>
          </a:p>
          <a:p>
            <a:pPr marL="0" lvl="0" indent="0" algn="l" rtl="0">
              <a:spcBef>
                <a:spcPts val="0"/>
              </a:spcBef>
              <a:spcAft>
                <a:spcPts val="0"/>
              </a:spcAft>
              <a:buNone/>
            </a:pPr>
            <a:endParaRPr/>
          </a:p>
          <a:p>
            <a:pPr marL="0" lvl="0" indent="0" algn="l" rtl="0">
              <a:spcBef>
                <a:spcPts val="0"/>
              </a:spcBef>
              <a:spcAft>
                <a:spcPts val="0"/>
              </a:spcAft>
              <a:buNone/>
            </a:pPr>
            <a:r>
              <a:rPr lang="en-GB"/>
              <a:t>What do you think is going on here?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239827c0ae2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239827c0ae2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Another video resource is found here </a:t>
            </a:r>
            <a:r>
              <a:rPr lang="en-GB" u="sng" dirty="0">
                <a:solidFill>
                  <a:schemeClr val="hlink"/>
                </a:solidFill>
                <a:hlinkClick r:id="rId3"/>
              </a:rPr>
              <a:t>30 Years of the Fred Hollows Foundation</a:t>
            </a:r>
            <a:endParaRPr dirty="0"/>
          </a:p>
        </p:txBody>
      </p:sp>
      <p:sp>
        <p:nvSpPr>
          <p:cNvPr id="150" name="Google Shape;150;g239827c0ae2_0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397c5a31b2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g2397c5a31b2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Instructions (you may want to print or write these somewhere for the students to refer to. There is a printable handout if you do not have computer access for research).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GB" dirty="0"/>
              <a:t>Materials:</a:t>
            </a:r>
            <a:endParaRPr dirty="0"/>
          </a:p>
          <a:p>
            <a:pPr marL="0" lvl="0" indent="0" algn="l" rtl="0">
              <a:spcBef>
                <a:spcPts val="0"/>
              </a:spcBef>
              <a:spcAft>
                <a:spcPts val="0"/>
              </a:spcAft>
              <a:buNone/>
            </a:pPr>
            <a:r>
              <a:rPr lang="en-GB" dirty="0"/>
              <a:t>Handout ‘Fred Hollows Biography’ or </a:t>
            </a:r>
            <a:r>
              <a:rPr lang="en-GB" u="sng" dirty="0">
                <a:solidFill>
                  <a:schemeClr val="hlink"/>
                </a:solidFill>
                <a:hlinkClick r:id="rId3"/>
              </a:rPr>
              <a:t>https://www.hollows.org.nz/longform/freds-story</a:t>
            </a:r>
            <a:r>
              <a:rPr lang="en-GB" dirty="0"/>
              <a:t> </a:t>
            </a:r>
            <a:endParaRPr dirty="0"/>
          </a:p>
          <a:p>
            <a:pPr marL="0" lvl="0" indent="0" algn="l" rtl="0">
              <a:spcBef>
                <a:spcPts val="0"/>
              </a:spcBef>
              <a:spcAft>
                <a:spcPts val="0"/>
              </a:spcAft>
              <a:buNone/>
            </a:pPr>
            <a:r>
              <a:rPr lang="en-GB" dirty="0"/>
              <a:t>Computer access, poster paper, or card</a:t>
            </a:r>
            <a:endParaRPr dirty="0"/>
          </a:p>
          <a:p>
            <a:pPr marL="0" lvl="0" indent="0" algn="l" rtl="0">
              <a:spcBef>
                <a:spcPts val="0"/>
              </a:spcBef>
              <a:spcAft>
                <a:spcPts val="0"/>
              </a:spcAft>
              <a:buNone/>
            </a:pPr>
            <a:r>
              <a:rPr lang="en-GB" dirty="0"/>
              <a:t>Pencils </a:t>
            </a:r>
            <a:endParaRPr dirty="0"/>
          </a:p>
          <a:p>
            <a:pPr marL="0" lvl="0" indent="0" algn="l" rtl="0">
              <a:spcBef>
                <a:spcPts val="0"/>
              </a:spcBef>
              <a:spcAft>
                <a:spcPts val="0"/>
              </a:spcAft>
              <a:buNone/>
            </a:pPr>
            <a:r>
              <a:rPr lang="en-GB" dirty="0"/>
              <a:t>Optional: Recycled materials to create artefacts that are relevant to Fred Hollows life</a:t>
            </a:r>
            <a:endParaRPr dirty="0"/>
          </a:p>
          <a:p>
            <a:pPr marL="0" lvl="0" indent="0" algn="l" rtl="0">
              <a:spcBef>
                <a:spcPts val="0"/>
              </a:spcBef>
              <a:spcAft>
                <a:spcPts val="0"/>
              </a:spcAft>
              <a:buNone/>
            </a:pPr>
            <a:endParaRPr dirty="0"/>
          </a:p>
          <a:p>
            <a:pPr marL="457200" lvl="0" indent="-298450" algn="l" rtl="0">
              <a:spcBef>
                <a:spcPts val="0"/>
              </a:spcBef>
              <a:spcAft>
                <a:spcPts val="0"/>
              </a:spcAft>
              <a:buSzPts val="1100"/>
              <a:buAutoNum type="arabicPeriod"/>
            </a:pPr>
            <a:r>
              <a:rPr lang="en-GB" dirty="0"/>
              <a:t>You will need to get into groups of 3-4. Each of you must have a role (researcher, editor, leader/timekeeper/on-task checker, scribe/writer). </a:t>
            </a:r>
            <a:endParaRPr dirty="0"/>
          </a:p>
          <a:p>
            <a:pPr marL="457200" lvl="0" indent="-298450" algn="l" rtl="0">
              <a:spcBef>
                <a:spcPts val="0"/>
              </a:spcBef>
              <a:spcAft>
                <a:spcPts val="0"/>
              </a:spcAft>
              <a:buSzPts val="1100"/>
              <a:buAutoNum type="arabicPeriod"/>
            </a:pPr>
            <a:r>
              <a:rPr lang="en-GB" dirty="0"/>
              <a:t>Your teacher will assign you with an aspect of Fred’s life which you must research and explain - in your own words! [Teacher Note = there are at least 11 areas you could divide out to the students - see brackets below. Assign based on ability, group size, time constraints, and interest]. </a:t>
            </a:r>
            <a:endParaRPr dirty="0"/>
          </a:p>
          <a:p>
            <a:pPr marL="457200" lvl="0" indent="0" algn="l" rtl="0">
              <a:spcBef>
                <a:spcPts val="0"/>
              </a:spcBef>
              <a:spcAft>
                <a:spcPts val="0"/>
              </a:spcAft>
              <a:buNone/>
            </a:pPr>
            <a:r>
              <a:rPr lang="en-GB" dirty="0"/>
              <a:t>	</a:t>
            </a:r>
            <a:r>
              <a:rPr lang="en-GB" b="1" dirty="0"/>
              <a:t>Early Life</a:t>
            </a:r>
            <a:r>
              <a:rPr lang="en-GB" dirty="0"/>
              <a:t> (family, schooling)</a:t>
            </a:r>
            <a:endParaRPr dirty="0"/>
          </a:p>
          <a:p>
            <a:pPr marL="914400" lvl="0" indent="0" algn="l" rtl="0">
              <a:spcBef>
                <a:spcPts val="0"/>
              </a:spcBef>
              <a:spcAft>
                <a:spcPts val="0"/>
              </a:spcAft>
              <a:buNone/>
            </a:pPr>
            <a:r>
              <a:rPr lang="en-GB" b="1" dirty="0"/>
              <a:t>Achievements </a:t>
            </a:r>
            <a:r>
              <a:rPr lang="en-GB" dirty="0"/>
              <a:t>(in Australia, in Nepal and Eritrea, in Vietnam, the setting up pf the Fred Hollows foundation, intraocular lens factories)</a:t>
            </a:r>
            <a:endParaRPr dirty="0"/>
          </a:p>
          <a:p>
            <a:pPr marL="457200" lvl="0" indent="457200" algn="l" rtl="0">
              <a:spcBef>
                <a:spcPts val="0"/>
              </a:spcBef>
              <a:spcAft>
                <a:spcPts val="0"/>
              </a:spcAft>
              <a:buNone/>
            </a:pPr>
            <a:r>
              <a:rPr lang="en-GB" b="1" dirty="0"/>
              <a:t>Challenges </a:t>
            </a:r>
            <a:endParaRPr b="1" dirty="0"/>
          </a:p>
          <a:p>
            <a:pPr marL="457200" lvl="0" indent="457200" algn="l" rtl="0">
              <a:spcBef>
                <a:spcPts val="0"/>
              </a:spcBef>
              <a:spcAft>
                <a:spcPts val="0"/>
              </a:spcAft>
              <a:buNone/>
            </a:pPr>
            <a:r>
              <a:rPr lang="en-GB" b="1" dirty="0"/>
              <a:t>Legacy</a:t>
            </a:r>
            <a:r>
              <a:rPr lang="en-GB" dirty="0"/>
              <a:t> (the Fred Hollows Foundation NZ, restore sight to thousands of people, teaching others to do the same)</a:t>
            </a:r>
            <a:endParaRPr dirty="0"/>
          </a:p>
          <a:p>
            <a:pPr marL="457200" lvl="0" indent="-298450" algn="l" rtl="0">
              <a:spcBef>
                <a:spcPts val="0"/>
              </a:spcBef>
              <a:spcAft>
                <a:spcPts val="0"/>
              </a:spcAft>
              <a:buSzPts val="1100"/>
              <a:buAutoNum type="arabicPeriod"/>
            </a:pPr>
            <a:r>
              <a:rPr lang="en-GB" dirty="0"/>
              <a:t>You can research using </a:t>
            </a:r>
            <a:r>
              <a:rPr lang="en-GB" u="sng" dirty="0">
                <a:solidFill>
                  <a:schemeClr val="hlink"/>
                </a:solidFill>
                <a:hlinkClick r:id="rId3"/>
              </a:rPr>
              <a:t>https://www.hollows.org.nz/longform/freds-story</a:t>
            </a:r>
            <a:r>
              <a:rPr lang="en-GB" dirty="0"/>
              <a:t> </a:t>
            </a:r>
            <a:r>
              <a:rPr lang="en-GB" i="1" dirty="0"/>
              <a:t>or</a:t>
            </a:r>
            <a:r>
              <a:rPr lang="en-GB" dirty="0"/>
              <a:t> the timeline provided as a </a:t>
            </a:r>
            <a:r>
              <a:rPr lang="en-GB" b="1" dirty="0"/>
              <a:t>handout resource </a:t>
            </a:r>
            <a:r>
              <a:rPr lang="en-GB" dirty="0"/>
              <a:t>‘Fred Hollows Timeline’. </a:t>
            </a:r>
            <a:endParaRPr dirty="0"/>
          </a:p>
          <a:p>
            <a:pPr marL="457200" lvl="0" indent="-298450" algn="l" rtl="0">
              <a:spcBef>
                <a:spcPts val="0"/>
              </a:spcBef>
              <a:spcAft>
                <a:spcPts val="0"/>
              </a:spcAft>
              <a:buSzPts val="1100"/>
              <a:buAutoNum type="arabicPeriod"/>
            </a:pPr>
            <a:r>
              <a:rPr lang="en-GB" dirty="0"/>
              <a:t>Draw or create an artefact to display with your summary that is relevant to this special man’s life and achievements. [Teacher Note = you may want to show the students examples of artefacts from images published on the local museums website]. </a:t>
            </a:r>
            <a:endParaRPr dirty="0"/>
          </a:p>
          <a:p>
            <a:pPr marL="457200" lvl="0" indent="-298450" algn="l" rtl="0">
              <a:spcBef>
                <a:spcPts val="0"/>
              </a:spcBef>
              <a:spcAft>
                <a:spcPts val="0"/>
              </a:spcAft>
              <a:buSzPts val="1100"/>
              <a:buAutoNum type="arabicPeriod"/>
            </a:pPr>
            <a:r>
              <a:rPr lang="en-GB" dirty="0"/>
              <a:t>Once completed, set the classroom up for the exhibit. Students can go around the room reading the information and learning about the man that was Fred Hollows. </a:t>
            </a:r>
            <a:endParaRPr dirty="0"/>
          </a:p>
          <a:p>
            <a:pPr marL="457200" lvl="0" indent="-298450" algn="l" rtl="0">
              <a:spcBef>
                <a:spcPts val="0"/>
              </a:spcBef>
              <a:spcAft>
                <a:spcPts val="0"/>
              </a:spcAft>
              <a:buSzPts val="1100"/>
              <a:buAutoNum type="arabicPeriod"/>
            </a:pPr>
            <a:r>
              <a:rPr lang="en-GB" dirty="0"/>
              <a:t>Reflect on what have we learned about this special person?</a:t>
            </a:r>
            <a:endParaRPr dirty="0"/>
          </a:p>
          <a:p>
            <a:pPr marL="457200" lvl="0" indent="-298450" algn="l" rtl="0">
              <a:spcBef>
                <a:spcPts val="0"/>
              </a:spcBef>
              <a:spcAft>
                <a:spcPts val="0"/>
              </a:spcAft>
              <a:buSzPts val="1100"/>
              <a:buAutoNum type="arabicPeriod"/>
            </a:pPr>
            <a:r>
              <a:rPr lang="en-GB" dirty="0"/>
              <a:t>We would love to see these! Share pictures of your class museum exhibit to the Fred Hollows Foundation NZ info</a:t>
            </a:r>
            <a:r>
              <a:rPr lang="en-GB" u="sng" dirty="0">
                <a:solidFill>
                  <a:schemeClr val="hlink"/>
                </a:solidFill>
                <a:hlinkClick r:id="rId4"/>
              </a:rPr>
              <a:t>@hollows.nz</a:t>
            </a:r>
            <a:r>
              <a:rPr lang="en-GB" dirty="0"/>
              <a:t> </a:t>
            </a:r>
            <a:endParaRPr dirty="0"/>
          </a:p>
        </p:txBody>
      </p:sp>
      <p:sp>
        <p:nvSpPr>
          <p:cNvPr id="161" name="Google Shape;161;g2397c5a31b2_0_4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2397c5a31b2_0_1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g2397c5a31b2_0_10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NZ" dirty="0"/>
              <a:t>Discuss as a class</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71" name="Google Shape;171;g2397c5a31b2_0_10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29b13a83f54ce65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g229b13a83f54ce65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Alternatively, teacher could lead a discussion on what is poverty instead of printing or digitally sharing the reading with students. </a:t>
            </a:r>
            <a:endParaRPr dirty="0"/>
          </a:p>
          <a:p>
            <a:pPr marL="0" lvl="0" indent="0" algn="l" rtl="0">
              <a:lnSpc>
                <a:spcPct val="100000"/>
              </a:lnSpc>
              <a:spcBef>
                <a:spcPts val="0"/>
              </a:spcBef>
              <a:spcAft>
                <a:spcPts val="0"/>
              </a:spcAft>
              <a:buNone/>
            </a:pPr>
            <a:r>
              <a:rPr lang="en-GB" dirty="0"/>
              <a:t>Links to Sustainable Development Goals that form a part of the Fred Hollows Foundation Goals are here: </a:t>
            </a:r>
            <a:r>
              <a:rPr lang="en-GB" u="sng" dirty="0">
                <a:solidFill>
                  <a:schemeClr val="hlink"/>
                </a:solidFill>
                <a:hlinkClick r:id="rId3"/>
              </a:rPr>
              <a:t>https://www.youtube.com/watch?v=T7qiM0quEf4</a:t>
            </a:r>
            <a:r>
              <a:rPr lang="en-GB" dirty="0"/>
              <a:t> (Poverty) </a:t>
            </a:r>
            <a:r>
              <a:rPr lang="en-GB" u="sng" dirty="0">
                <a:solidFill>
                  <a:schemeClr val="hlink"/>
                </a:solidFill>
                <a:hlinkClick r:id="rId4"/>
              </a:rPr>
              <a:t>https://www.youtube.com/watch?v=ARmBCl4nid0</a:t>
            </a:r>
            <a:r>
              <a:rPr lang="en-GB" dirty="0"/>
              <a:t> (good health and well-being)</a:t>
            </a:r>
            <a:endParaRPr dirty="0"/>
          </a:p>
        </p:txBody>
      </p:sp>
      <p:sp>
        <p:nvSpPr>
          <p:cNvPr id="181" name="Google Shape;181;g229b13a83f54ce65_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229b13a83f54ce65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g229b13a83f54ce65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Notes for teacher:</a:t>
            </a:r>
            <a:endParaRPr dirty="0"/>
          </a:p>
          <a:p>
            <a:pPr marL="0" lvl="0" indent="0" algn="l" rtl="0">
              <a:lnSpc>
                <a:spcPct val="100000"/>
              </a:lnSpc>
              <a:spcBef>
                <a:spcPts val="0"/>
              </a:spcBef>
              <a:spcAft>
                <a:spcPts val="0"/>
              </a:spcAft>
              <a:buNone/>
            </a:pPr>
            <a:r>
              <a:rPr lang="en-GB" dirty="0"/>
              <a:t>Teacher to discuss further with students why a person living with blindness might fall into poverty.</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Some answers:</a:t>
            </a:r>
            <a:endParaRPr dirty="0"/>
          </a:p>
          <a:p>
            <a:pPr marL="457200" lvl="0" indent="-298450" algn="l" rtl="0">
              <a:lnSpc>
                <a:spcPct val="100000"/>
              </a:lnSpc>
              <a:spcBef>
                <a:spcPts val="0"/>
              </a:spcBef>
              <a:spcAft>
                <a:spcPts val="0"/>
              </a:spcAft>
              <a:buSzPts val="1100"/>
              <a:buChar char="-"/>
            </a:pPr>
            <a:r>
              <a:rPr lang="en-GB" dirty="0"/>
              <a:t>They can no longer work, so their income is limited or stops.</a:t>
            </a:r>
            <a:endParaRPr dirty="0"/>
          </a:p>
          <a:p>
            <a:pPr marL="457200" lvl="0" indent="-298450" algn="l" rtl="0">
              <a:lnSpc>
                <a:spcPct val="100000"/>
              </a:lnSpc>
              <a:spcBef>
                <a:spcPts val="0"/>
              </a:spcBef>
              <a:spcAft>
                <a:spcPts val="0"/>
              </a:spcAft>
              <a:buSzPts val="1100"/>
              <a:buChar char="-"/>
            </a:pPr>
            <a:r>
              <a:rPr lang="en-GB" dirty="0"/>
              <a:t>There might not be welfare system in their country to financially help </a:t>
            </a:r>
            <a:endParaRPr dirty="0"/>
          </a:p>
          <a:p>
            <a:pPr marL="457200" lvl="0" indent="-298450" algn="l" rtl="0">
              <a:lnSpc>
                <a:spcPct val="100000"/>
              </a:lnSpc>
              <a:spcBef>
                <a:spcPts val="0"/>
              </a:spcBef>
              <a:spcAft>
                <a:spcPts val="0"/>
              </a:spcAft>
              <a:buSzPts val="1100"/>
              <a:buChar char="-"/>
            </a:pPr>
            <a:r>
              <a:rPr lang="en-GB" dirty="0"/>
              <a:t>Someone from their family might need to stay home to help with tasks such as using the toilet and eating.</a:t>
            </a:r>
            <a:endParaRPr dirty="0"/>
          </a:p>
          <a:p>
            <a:pPr marL="457200" lvl="0" indent="-298450" algn="l" rtl="0">
              <a:lnSpc>
                <a:spcPct val="100000"/>
              </a:lnSpc>
              <a:spcBef>
                <a:spcPts val="0"/>
              </a:spcBef>
              <a:spcAft>
                <a:spcPts val="0"/>
              </a:spcAft>
              <a:buSzPts val="1100"/>
              <a:buChar char="-"/>
            </a:pPr>
            <a:r>
              <a:rPr lang="en-GB" dirty="0"/>
              <a:t>The person staying at home might have to stop working to care for the blind person.</a:t>
            </a:r>
            <a:endParaRPr dirty="0"/>
          </a:p>
          <a:p>
            <a:pPr marL="457200" lvl="0" indent="-298450" algn="l" rtl="0">
              <a:lnSpc>
                <a:spcPct val="100000"/>
              </a:lnSpc>
              <a:spcBef>
                <a:spcPts val="0"/>
              </a:spcBef>
              <a:spcAft>
                <a:spcPts val="0"/>
              </a:spcAft>
              <a:buSzPts val="1100"/>
              <a:buChar char="-"/>
            </a:pPr>
            <a:r>
              <a:rPr lang="en-GB" dirty="0"/>
              <a:t>The child of the blind person might have to stay home from school to care for their parent. Their education can suffer, and consequently their job prospects could suffer.</a:t>
            </a:r>
            <a:endParaRPr dirty="0"/>
          </a:p>
        </p:txBody>
      </p:sp>
      <p:sp>
        <p:nvSpPr>
          <p:cNvPr id="191" name="Google Shape;191;g229b13a83f54ce65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0"/>
        <p:cNvGrpSpPr/>
        <p:nvPr/>
      </p:nvGrpSpPr>
      <p:grpSpPr>
        <a:xfrm>
          <a:off x="0" y="0"/>
          <a:ext cx="0" cy="0"/>
          <a:chOff x="0" y="0"/>
          <a:chExt cx="0" cy="0"/>
        </a:xfrm>
      </p:grpSpPr>
      <p:sp>
        <p:nvSpPr>
          <p:cNvPr id="61" name="Google Shape;61;p15"/>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2" name="Google Shape;62;p15"/>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3" name="Google Shape;63;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4" name="Google Shape;64;p15"/>
          <p:cNvSpPr txBox="1">
            <a:spLocks noGrp="1"/>
          </p:cNvSpPr>
          <p:nvPr>
            <p:ph type="title"/>
          </p:nvPr>
        </p:nvSpPr>
        <p:spPr>
          <a:xfrm>
            <a:off x="1680301" y="1188925"/>
            <a:ext cx="5783400" cy="14574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100"/>
              <a:buNone/>
              <a:defRPr sz="4100"/>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
        <p:nvSpPr>
          <p:cNvPr id="65" name="Google Shape;65;p15"/>
          <p:cNvSpPr txBox="1">
            <a:spLocks noGrp="1"/>
          </p:cNvSpPr>
          <p:nvPr>
            <p:ph type="subTitle" idx="1"/>
          </p:nvPr>
        </p:nvSpPr>
        <p:spPr>
          <a:xfrm>
            <a:off x="1680301" y="3049450"/>
            <a:ext cx="5783400" cy="9090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9pPr>
          </a:lstStyle>
          <a:p>
            <a:endParaRPr/>
          </a:p>
        </p:txBody>
      </p:sp>
      <p:sp>
        <p:nvSpPr>
          <p:cNvPr id="66" name="Google Shape;66;p1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7"/>
        <p:cNvGrpSpPr/>
        <p:nvPr/>
      </p:nvGrpSpPr>
      <p:grpSpPr>
        <a:xfrm>
          <a:off x="0" y="0"/>
          <a:ext cx="0" cy="0"/>
          <a:chOff x="0" y="0"/>
          <a:chExt cx="0" cy="0"/>
        </a:xfrm>
      </p:grpSpPr>
      <p:cxnSp>
        <p:nvCxnSpPr>
          <p:cNvPr id="68" name="Google Shape;68;p1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9" name="Google Shape;69;p16"/>
          <p:cNvSpPr txBox="1">
            <a:spLocks noGrp="1"/>
          </p:cNvSpPr>
          <p:nvPr>
            <p:ph type="title"/>
          </p:nvPr>
        </p:nvSpPr>
        <p:spPr>
          <a:xfrm>
            <a:off x="480750" y="1764950"/>
            <a:ext cx="8222100" cy="9075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900"/>
              <a:buNone/>
              <a:defRPr sz="4900"/>
            </a:lvl1pPr>
            <a:lvl2pPr lvl="1" algn="ctr" rtl="0">
              <a:spcBef>
                <a:spcPts val="0"/>
              </a:spcBef>
              <a:spcAft>
                <a:spcPts val="0"/>
              </a:spcAft>
              <a:buSzPts val="4900"/>
              <a:buNone/>
              <a:defRPr sz="4900"/>
            </a:lvl2pPr>
            <a:lvl3pPr lvl="2" algn="ctr" rtl="0">
              <a:spcBef>
                <a:spcPts val="0"/>
              </a:spcBef>
              <a:spcAft>
                <a:spcPts val="0"/>
              </a:spcAft>
              <a:buSzPts val="4900"/>
              <a:buNone/>
              <a:defRPr sz="4900"/>
            </a:lvl3pPr>
            <a:lvl4pPr lvl="3" algn="ctr" rtl="0">
              <a:spcBef>
                <a:spcPts val="0"/>
              </a:spcBef>
              <a:spcAft>
                <a:spcPts val="0"/>
              </a:spcAft>
              <a:buSzPts val="4900"/>
              <a:buNone/>
              <a:defRPr sz="4900"/>
            </a:lvl4pPr>
            <a:lvl5pPr lvl="4" algn="ctr" rtl="0">
              <a:spcBef>
                <a:spcPts val="0"/>
              </a:spcBef>
              <a:spcAft>
                <a:spcPts val="0"/>
              </a:spcAft>
              <a:buSzPts val="4900"/>
              <a:buNone/>
              <a:defRPr sz="4900"/>
            </a:lvl5pPr>
            <a:lvl6pPr lvl="5" algn="ctr" rtl="0">
              <a:spcBef>
                <a:spcPts val="0"/>
              </a:spcBef>
              <a:spcAft>
                <a:spcPts val="0"/>
              </a:spcAft>
              <a:buSzPts val="4900"/>
              <a:buNone/>
              <a:defRPr sz="4900"/>
            </a:lvl6pPr>
            <a:lvl7pPr lvl="6" algn="ctr" rtl="0">
              <a:spcBef>
                <a:spcPts val="0"/>
              </a:spcBef>
              <a:spcAft>
                <a:spcPts val="0"/>
              </a:spcAft>
              <a:buSzPts val="4900"/>
              <a:buNone/>
              <a:defRPr sz="4900"/>
            </a:lvl7pPr>
            <a:lvl8pPr lvl="7" algn="ctr" rtl="0">
              <a:spcBef>
                <a:spcPts val="0"/>
              </a:spcBef>
              <a:spcAft>
                <a:spcPts val="0"/>
              </a:spcAft>
              <a:buSzPts val="4900"/>
              <a:buNone/>
              <a:defRPr sz="4900"/>
            </a:lvl8pPr>
            <a:lvl9pPr lvl="8" algn="ctr" rtl="0">
              <a:spcBef>
                <a:spcPts val="0"/>
              </a:spcBef>
              <a:spcAft>
                <a:spcPts val="0"/>
              </a:spcAft>
              <a:buSzPts val="4900"/>
              <a:buNone/>
              <a:defRPr sz="4900"/>
            </a:lvl9pPr>
          </a:lstStyle>
          <a:p>
            <a:endParaRPr/>
          </a:p>
        </p:txBody>
      </p:sp>
      <p:sp>
        <p:nvSpPr>
          <p:cNvPr id="70" name="Google Shape;70;p16"/>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1"/>
        <p:cNvGrpSpPr/>
        <p:nvPr/>
      </p:nvGrpSpPr>
      <p:grpSpPr>
        <a:xfrm>
          <a:off x="0" y="0"/>
          <a:ext cx="0" cy="0"/>
          <a:chOff x="0" y="0"/>
          <a:chExt cx="0" cy="0"/>
        </a:xfrm>
      </p:grpSpPr>
      <p:cxnSp>
        <p:nvCxnSpPr>
          <p:cNvPr id="72" name="Google Shape;72;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3" name="Google Shape;73;p17"/>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4" name="Google Shape;74;p17"/>
          <p:cNvSpPr txBox="1">
            <a:spLocks noGrp="1"/>
          </p:cNvSpPr>
          <p:nvPr>
            <p:ph type="body" idx="1"/>
          </p:nvPr>
        </p:nvSpPr>
        <p:spPr>
          <a:xfrm>
            <a:off x="387900" y="1489824"/>
            <a:ext cx="8368200" cy="3078900"/>
          </a:xfrm>
          <a:prstGeom prst="rect">
            <a:avLst/>
          </a:prstGeom>
        </p:spPr>
        <p:txBody>
          <a:bodyPr spcFirstLastPara="1" wrap="square" lIns="93500" tIns="93500" rIns="93500" bIns="93500" anchor="t"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75" name="Google Shape;75;p17"/>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6"/>
        <p:cNvGrpSpPr/>
        <p:nvPr/>
      </p:nvGrpSpPr>
      <p:grpSpPr>
        <a:xfrm>
          <a:off x="0" y="0"/>
          <a:ext cx="0" cy="0"/>
          <a:chOff x="0" y="0"/>
          <a:chExt cx="0" cy="0"/>
        </a:xfrm>
      </p:grpSpPr>
      <p:cxnSp>
        <p:nvCxnSpPr>
          <p:cNvPr id="77" name="Google Shape;77;p1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8" name="Google Shape;78;p18"/>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9" name="Google Shape;79;p18"/>
          <p:cNvSpPr txBox="1">
            <a:spLocks noGrp="1"/>
          </p:cNvSpPr>
          <p:nvPr>
            <p:ph type="body" idx="1"/>
          </p:nvPr>
        </p:nvSpPr>
        <p:spPr>
          <a:xfrm>
            <a:off x="3879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0" name="Google Shape;80;p18"/>
          <p:cNvSpPr txBox="1">
            <a:spLocks noGrp="1"/>
          </p:cNvSpPr>
          <p:nvPr>
            <p:ph type="body" idx="2"/>
          </p:nvPr>
        </p:nvSpPr>
        <p:spPr>
          <a:xfrm>
            <a:off x="47562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1" name="Google Shape;81;p18"/>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19"/>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84" name="Google Shape;84;p19"/>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5"/>
        <p:cNvGrpSpPr/>
        <p:nvPr/>
      </p:nvGrpSpPr>
      <p:grpSpPr>
        <a:xfrm>
          <a:off x="0" y="0"/>
          <a:ext cx="0" cy="0"/>
          <a:chOff x="0" y="0"/>
          <a:chExt cx="0" cy="0"/>
        </a:xfrm>
      </p:grpSpPr>
      <p:cxnSp>
        <p:nvCxnSpPr>
          <p:cNvPr id="86" name="Google Shape;86;p20"/>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87" name="Google Shape;87;p20"/>
          <p:cNvSpPr txBox="1">
            <a:spLocks noGrp="1"/>
          </p:cNvSpPr>
          <p:nvPr>
            <p:ph type="title"/>
          </p:nvPr>
        </p:nvSpPr>
        <p:spPr>
          <a:xfrm>
            <a:off x="387900" y="555600"/>
            <a:ext cx="2808000" cy="755700"/>
          </a:xfrm>
          <a:prstGeom prst="rect">
            <a:avLst/>
          </a:prstGeom>
        </p:spPr>
        <p:txBody>
          <a:bodyPr spcFirstLastPara="1" wrap="square" lIns="93500" tIns="93500" rIns="93500" bIns="93500" anchor="b" anchorCtr="0">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88" name="Google Shape;88;p20"/>
          <p:cNvSpPr txBox="1">
            <a:spLocks noGrp="1"/>
          </p:cNvSpPr>
          <p:nvPr>
            <p:ph type="body" idx="1"/>
          </p:nvPr>
        </p:nvSpPr>
        <p:spPr>
          <a:xfrm>
            <a:off x="387900" y="1594025"/>
            <a:ext cx="2808000" cy="2681100"/>
          </a:xfrm>
          <a:prstGeom prst="rect">
            <a:avLst/>
          </a:prstGeom>
        </p:spPr>
        <p:txBody>
          <a:bodyPr spcFirstLastPara="1" wrap="square" lIns="93500" tIns="93500" rIns="93500" bIns="93500" anchor="t" anchorCtr="0">
            <a:noAutofit/>
          </a:bodyPr>
          <a:lstStyle>
            <a:lvl1pPr marL="457200" lvl="0" indent="-304800" rtl="0">
              <a:spcBef>
                <a:spcPts val="0"/>
              </a:spcBef>
              <a:spcAft>
                <a:spcPts val="0"/>
              </a:spcAft>
              <a:buSzPts val="1200"/>
              <a:buChar char="●"/>
              <a:defRPr sz="12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9" name="Google Shape;89;p20"/>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0"/>
        <p:cNvGrpSpPr/>
        <p:nvPr/>
      </p:nvGrpSpPr>
      <p:grpSpPr>
        <a:xfrm>
          <a:off x="0" y="0"/>
          <a:ext cx="0" cy="0"/>
          <a:chOff x="0" y="0"/>
          <a:chExt cx="0" cy="0"/>
        </a:xfrm>
      </p:grpSpPr>
      <p:sp>
        <p:nvSpPr>
          <p:cNvPr id="91" name="Google Shape;91;p21"/>
          <p:cNvSpPr txBox="1">
            <a:spLocks noGrp="1"/>
          </p:cNvSpPr>
          <p:nvPr>
            <p:ph type="title"/>
          </p:nvPr>
        </p:nvSpPr>
        <p:spPr>
          <a:xfrm>
            <a:off x="490250" y="526350"/>
            <a:ext cx="5618700" cy="4090800"/>
          </a:xfrm>
          <a:prstGeom prst="rect">
            <a:avLst/>
          </a:prstGeom>
        </p:spPr>
        <p:txBody>
          <a:bodyPr spcFirstLastPara="1" wrap="square" lIns="93500" tIns="93500" rIns="93500" bIns="93500" anchor="ctr" anchorCtr="0">
            <a:noAutofit/>
          </a:bodyPr>
          <a:lstStyle>
            <a:lvl1pPr lvl="0" rtl="0">
              <a:spcBef>
                <a:spcPts val="0"/>
              </a:spcBef>
              <a:spcAft>
                <a:spcPts val="0"/>
              </a:spcAft>
              <a:buSzPts val="4900"/>
              <a:buNone/>
              <a:defRPr sz="4900"/>
            </a:lvl1pPr>
            <a:lvl2pPr lvl="1" rtl="0">
              <a:spcBef>
                <a:spcPts val="0"/>
              </a:spcBef>
              <a:spcAft>
                <a:spcPts val="0"/>
              </a:spcAft>
              <a:buSzPts val="4900"/>
              <a:buNone/>
              <a:defRPr sz="4900"/>
            </a:lvl2pPr>
            <a:lvl3pPr lvl="2" rtl="0">
              <a:spcBef>
                <a:spcPts val="0"/>
              </a:spcBef>
              <a:spcAft>
                <a:spcPts val="0"/>
              </a:spcAft>
              <a:buSzPts val="4900"/>
              <a:buNone/>
              <a:defRPr sz="4900"/>
            </a:lvl3pPr>
            <a:lvl4pPr lvl="3" rtl="0">
              <a:spcBef>
                <a:spcPts val="0"/>
              </a:spcBef>
              <a:spcAft>
                <a:spcPts val="0"/>
              </a:spcAft>
              <a:buSzPts val="4900"/>
              <a:buNone/>
              <a:defRPr sz="4900"/>
            </a:lvl4pPr>
            <a:lvl5pPr lvl="4" rtl="0">
              <a:spcBef>
                <a:spcPts val="0"/>
              </a:spcBef>
              <a:spcAft>
                <a:spcPts val="0"/>
              </a:spcAft>
              <a:buSzPts val="4900"/>
              <a:buNone/>
              <a:defRPr sz="4900"/>
            </a:lvl5pPr>
            <a:lvl6pPr lvl="5" rtl="0">
              <a:spcBef>
                <a:spcPts val="0"/>
              </a:spcBef>
              <a:spcAft>
                <a:spcPts val="0"/>
              </a:spcAft>
              <a:buSzPts val="4900"/>
              <a:buNone/>
              <a:defRPr sz="4900"/>
            </a:lvl6pPr>
            <a:lvl7pPr lvl="6" rtl="0">
              <a:spcBef>
                <a:spcPts val="0"/>
              </a:spcBef>
              <a:spcAft>
                <a:spcPts val="0"/>
              </a:spcAft>
              <a:buSzPts val="4900"/>
              <a:buNone/>
              <a:defRPr sz="4900"/>
            </a:lvl7pPr>
            <a:lvl8pPr lvl="7" rtl="0">
              <a:spcBef>
                <a:spcPts val="0"/>
              </a:spcBef>
              <a:spcAft>
                <a:spcPts val="0"/>
              </a:spcAft>
              <a:buSzPts val="4900"/>
              <a:buNone/>
              <a:defRPr sz="4900"/>
            </a:lvl8pPr>
            <a:lvl9pPr lvl="8" rtl="0">
              <a:spcBef>
                <a:spcPts val="0"/>
              </a:spcBef>
              <a:spcAft>
                <a:spcPts val="0"/>
              </a:spcAft>
              <a:buSzPts val="4900"/>
              <a:buNone/>
              <a:defRPr sz="4900"/>
            </a:lvl9pPr>
          </a:lstStyle>
          <a:p>
            <a:endParaRPr/>
          </a:p>
        </p:txBody>
      </p:sp>
      <p:sp>
        <p:nvSpPr>
          <p:cNvPr id="92" name="Google Shape;92;p21"/>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3"/>
        <p:cNvGrpSpPr/>
        <p:nvPr/>
      </p:nvGrpSpPr>
      <p:grpSpPr>
        <a:xfrm>
          <a:off x="0" y="0"/>
          <a:ext cx="0" cy="0"/>
          <a:chOff x="0" y="0"/>
          <a:chExt cx="0" cy="0"/>
        </a:xfrm>
      </p:grpSpPr>
      <p:sp>
        <p:nvSpPr>
          <p:cNvPr id="94" name="Google Shape;94;p22"/>
          <p:cNvSpPr/>
          <p:nvPr/>
        </p:nvSpPr>
        <p:spPr>
          <a:xfrm>
            <a:off x="4572000" y="-75"/>
            <a:ext cx="4572000" cy="5143500"/>
          </a:xfrm>
          <a:prstGeom prst="rect">
            <a:avLst/>
          </a:prstGeom>
          <a:solidFill>
            <a:schemeClr val="dk2"/>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cxnSp>
        <p:nvCxnSpPr>
          <p:cNvPr id="95" name="Google Shape;95;p22"/>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6" name="Google Shape;96;p22"/>
          <p:cNvSpPr txBox="1">
            <a:spLocks noGrp="1"/>
          </p:cNvSpPr>
          <p:nvPr>
            <p:ph type="title"/>
          </p:nvPr>
        </p:nvSpPr>
        <p:spPr>
          <a:xfrm>
            <a:off x="265500" y="1209075"/>
            <a:ext cx="4045200" cy="15063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3900"/>
              <a:buNone/>
              <a:defRPr sz="3900"/>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endParaRPr/>
          </a:p>
        </p:txBody>
      </p:sp>
      <p:sp>
        <p:nvSpPr>
          <p:cNvPr id="97" name="Google Shape;97;p22"/>
          <p:cNvSpPr txBox="1">
            <a:spLocks noGrp="1"/>
          </p:cNvSpPr>
          <p:nvPr>
            <p:ph type="subTitle" idx="1"/>
          </p:nvPr>
        </p:nvSpPr>
        <p:spPr>
          <a:xfrm>
            <a:off x="265500" y="2769001"/>
            <a:ext cx="4045200" cy="13455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98" name="Google Shape;98;p22"/>
          <p:cNvSpPr txBox="1">
            <a:spLocks noGrp="1"/>
          </p:cNvSpPr>
          <p:nvPr>
            <p:ph type="body" idx="2"/>
          </p:nvPr>
        </p:nvSpPr>
        <p:spPr>
          <a:xfrm>
            <a:off x="4939500" y="724200"/>
            <a:ext cx="3837000" cy="3695100"/>
          </a:xfrm>
          <a:prstGeom prst="rect">
            <a:avLst/>
          </a:prstGeom>
        </p:spPr>
        <p:txBody>
          <a:bodyPr spcFirstLastPara="1" wrap="square" lIns="93500" tIns="93500" rIns="93500" bIns="93500" anchor="ctr"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99" name="Google Shape;99;p22"/>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0"/>
        <p:cNvGrpSpPr/>
        <p:nvPr/>
      </p:nvGrpSpPr>
      <p:grpSpPr>
        <a:xfrm>
          <a:off x="0" y="0"/>
          <a:ext cx="0" cy="0"/>
          <a:chOff x="0" y="0"/>
          <a:chExt cx="0" cy="0"/>
        </a:xfrm>
      </p:grpSpPr>
      <p:sp>
        <p:nvSpPr>
          <p:cNvPr id="101" name="Google Shape;101;p23"/>
          <p:cNvSpPr txBox="1">
            <a:spLocks noGrp="1"/>
          </p:cNvSpPr>
          <p:nvPr>
            <p:ph type="body" idx="1"/>
          </p:nvPr>
        </p:nvSpPr>
        <p:spPr>
          <a:xfrm>
            <a:off x="319500" y="4233725"/>
            <a:ext cx="5998800" cy="598800"/>
          </a:xfrm>
          <a:prstGeom prst="rect">
            <a:avLst/>
          </a:prstGeom>
        </p:spPr>
        <p:txBody>
          <a:bodyPr spcFirstLastPara="1" wrap="square" lIns="93500" tIns="93500" rIns="93500" bIns="93500" anchor="ctr" anchorCtr="0">
            <a:no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2" name="Google Shape;102;p23"/>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3"/>
        <p:cNvGrpSpPr/>
        <p:nvPr/>
      </p:nvGrpSpPr>
      <p:grpSpPr>
        <a:xfrm>
          <a:off x="0" y="0"/>
          <a:ext cx="0" cy="0"/>
          <a:chOff x="0" y="0"/>
          <a:chExt cx="0" cy="0"/>
        </a:xfrm>
      </p:grpSpPr>
      <p:sp>
        <p:nvSpPr>
          <p:cNvPr id="104" name="Google Shape;104;p24"/>
          <p:cNvSpPr/>
          <p:nvPr/>
        </p:nvSpPr>
        <p:spPr>
          <a:xfrm>
            <a:off x="150" y="5076825"/>
            <a:ext cx="9143700" cy="66600"/>
          </a:xfrm>
          <a:prstGeom prst="rect">
            <a:avLst/>
          </a:prstGeom>
          <a:solidFill>
            <a:schemeClr val="accent4"/>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sp>
        <p:nvSpPr>
          <p:cNvPr id="105" name="Google Shape;105;p24"/>
          <p:cNvSpPr txBox="1">
            <a:spLocks noGrp="1"/>
          </p:cNvSpPr>
          <p:nvPr>
            <p:ph type="title" hasCustomPrompt="1"/>
          </p:nvPr>
        </p:nvSpPr>
        <p:spPr>
          <a:xfrm>
            <a:off x="387900" y="1152450"/>
            <a:ext cx="8368200" cy="1538400"/>
          </a:xfrm>
          <a:prstGeom prst="rect">
            <a:avLst/>
          </a:prstGeom>
        </p:spPr>
        <p:txBody>
          <a:bodyPr spcFirstLastPara="1" wrap="square" lIns="93500" tIns="93500" rIns="93500" bIns="93500" anchor="ctr" anchorCtr="0">
            <a:noAutofit/>
          </a:bodyPr>
          <a:lstStyle>
            <a:lvl1pPr lvl="0" algn="ctr" rtl="0">
              <a:spcBef>
                <a:spcPts val="0"/>
              </a:spcBef>
              <a:spcAft>
                <a:spcPts val="0"/>
              </a:spcAft>
              <a:buClr>
                <a:schemeClr val="accent5"/>
              </a:buClr>
              <a:buSzPts val="13300"/>
              <a:buNone/>
              <a:defRPr sz="13300">
                <a:solidFill>
                  <a:schemeClr val="accent5"/>
                </a:solidFill>
              </a:defRPr>
            </a:lvl1pPr>
            <a:lvl2pPr lvl="1" algn="ctr" rtl="0">
              <a:spcBef>
                <a:spcPts val="0"/>
              </a:spcBef>
              <a:spcAft>
                <a:spcPts val="0"/>
              </a:spcAft>
              <a:buClr>
                <a:schemeClr val="accent5"/>
              </a:buClr>
              <a:buSzPts val="13300"/>
              <a:buNone/>
              <a:defRPr sz="13300">
                <a:solidFill>
                  <a:schemeClr val="accent5"/>
                </a:solidFill>
              </a:defRPr>
            </a:lvl2pPr>
            <a:lvl3pPr lvl="2" algn="ctr" rtl="0">
              <a:spcBef>
                <a:spcPts val="0"/>
              </a:spcBef>
              <a:spcAft>
                <a:spcPts val="0"/>
              </a:spcAft>
              <a:buClr>
                <a:schemeClr val="accent5"/>
              </a:buClr>
              <a:buSzPts val="13300"/>
              <a:buNone/>
              <a:defRPr sz="13300">
                <a:solidFill>
                  <a:schemeClr val="accent5"/>
                </a:solidFill>
              </a:defRPr>
            </a:lvl3pPr>
            <a:lvl4pPr lvl="3" algn="ctr" rtl="0">
              <a:spcBef>
                <a:spcPts val="0"/>
              </a:spcBef>
              <a:spcAft>
                <a:spcPts val="0"/>
              </a:spcAft>
              <a:buClr>
                <a:schemeClr val="accent5"/>
              </a:buClr>
              <a:buSzPts val="13300"/>
              <a:buNone/>
              <a:defRPr sz="13300">
                <a:solidFill>
                  <a:schemeClr val="accent5"/>
                </a:solidFill>
              </a:defRPr>
            </a:lvl4pPr>
            <a:lvl5pPr lvl="4" algn="ctr" rtl="0">
              <a:spcBef>
                <a:spcPts val="0"/>
              </a:spcBef>
              <a:spcAft>
                <a:spcPts val="0"/>
              </a:spcAft>
              <a:buClr>
                <a:schemeClr val="accent5"/>
              </a:buClr>
              <a:buSzPts val="13300"/>
              <a:buNone/>
              <a:defRPr sz="13300">
                <a:solidFill>
                  <a:schemeClr val="accent5"/>
                </a:solidFill>
              </a:defRPr>
            </a:lvl5pPr>
            <a:lvl6pPr lvl="5" algn="ctr" rtl="0">
              <a:spcBef>
                <a:spcPts val="0"/>
              </a:spcBef>
              <a:spcAft>
                <a:spcPts val="0"/>
              </a:spcAft>
              <a:buClr>
                <a:schemeClr val="accent5"/>
              </a:buClr>
              <a:buSzPts val="13300"/>
              <a:buNone/>
              <a:defRPr sz="13300">
                <a:solidFill>
                  <a:schemeClr val="accent5"/>
                </a:solidFill>
              </a:defRPr>
            </a:lvl6pPr>
            <a:lvl7pPr lvl="6" algn="ctr" rtl="0">
              <a:spcBef>
                <a:spcPts val="0"/>
              </a:spcBef>
              <a:spcAft>
                <a:spcPts val="0"/>
              </a:spcAft>
              <a:buClr>
                <a:schemeClr val="accent5"/>
              </a:buClr>
              <a:buSzPts val="13300"/>
              <a:buNone/>
              <a:defRPr sz="13300">
                <a:solidFill>
                  <a:schemeClr val="accent5"/>
                </a:solidFill>
              </a:defRPr>
            </a:lvl7pPr>
            <a:lvl8pPr lvl="7" algn="ctr" rtl="0">
              <a:spcBef>
                <a:spcPts val="0"/>
              </a:spcBef>
              <a:spcAft>
                <a:spcPts val="0"/>
              </a:spcAft>
              <a:buClr>
                <a:schemeClr val="accent5"/>
              </a:buClr>
              <a:buSzPts val="13300"/>
              <a:buNone/>
              <a:defRPr sz="13300">
                <a:solidFill>
                  <a:schemeClr val="accent5"/>
                </a:solidFill>
              </a:defRPr>
            </a:lvl8pPr>
            <a:lvl9pPr lvl="8" algn="ctr" rtl="0">
              <a:spcBef>
                <a:spcPts val="0"/>
              </a:spcBef>
              <a:spcAft>
                <a:spcPts val="0"/>
              </a:spcAft>
              <a:buClr>
                <a:schemeClr val="accent5"/>
              </a:buClr>
              <a:buSzPts val="13300"/>
              <a:buNone/>
              <a:defRPr sz="13300">
                <a:solidFill>
                  <a:schemeClr val="accent5"/>
                </a:solidFill>
              </a:defRPr>
            </a:lvl9pPr>
          </a:lstStyle>
          <a:p>
            <a:r>
              <a:t>xx%</a:t>
            </a:r>
          </a:p>
        </p:txBody>
      </p:sp>
      <p:sp>
        <p:nvSpPr>
          <p:cNvPr id="106" name="Google Shape;106;p24"/>
          <p:cNvSpPr txBox="1">
            <a:spLocks noGrp="1"/>
          </p:cNvSpPr>
          <p:nvPr>
            <p:ph type="body" idx="1"/>
          </p:nvPr>
        </p:nvSpPr>
        <p:spPr>
          <a:xfrm>
            <a:off x="387900" y="2919450"/>
            <a:ext cx="8368200" cy="1071600"/>
          </a:xfrm>
          <a:prstGeom prst="rect">
            <a:avLst/>
          </a:prstGeom>
        </p:spPr>
        <p:txBody>
          <a:bodyPr spcFirstLastPara="1" wrap="square" lIns="93500" tIns="93500" rIns="93500" bIns="93500" anchor="t" anchorCtr="0">
            <a:noAutofit/>
          </a:bodyPr>
          <a:lstStyle>
            <a:lvl1pPr marL="457200" lvl="0" indent="-342900" algn="ctr" rtl="0">
              <a:spcBef>
                <a:spcPts val="0"/>
              </a:spcBef>
              <a:spcAft>
                <a:spcPts val="0"/>
              </a:spcAft>
              <a:buSzPts val="1800"/>
              <a:buChar char="●"/>
              <a:defRPr/>
            </a:lvl1pPr>
            <a:lvl2pPr marL="914400" lvl="1" indent="-317500" algn="ctr" rtl="0">
              <a:spcBef>
                <a:spcPts val="1700"/>
              </a:spcBef>
              <a:spcAft>
                <a:spcPts val="0"/>
              </a:spcAft>
              <a:buSzPts val="1400"/>
              <a:buChar char="○"/>
              <a:defRPr/>
            </a:lvl2pPr>
            <a:lvl3pPr marL="1371600" lvl="2" indent="-317500" algn="ctr" rtl="0">
              <a:spcBef>
                <a:spcPts val="1700"/>
              </a:spcBef>
              <a:spcAft>
                <a:spcPts val="0"/>
              </a:spcAft>
              <a:buSzPts val="1400"/>
              <a:buChar char="■"/>
              <a:defRPr/>
            </a:lvl3pPr>
            <a:lvl4pPr marL="1828800" lvl="3" indent="-317500" algn="ctr" rtl="0">
              <a:spcBef>
                <a:spcPts val="1700"/>
              </a:spcBef>
              <a:spcAft>
                <a:spcPts val="0"/>
              </a:spcAft>
              <a:buSzPts val="1400"/>
              <a:buChar char="●"/>
              <a:defRPr/>
            </a:lvl4pPr>
            <a:lvl5pPr marL="2286000" lvl="4" indent="-317500" algn="ctr" rtl="0">
              <a:spcBef>
                <a:spcPts val="1700"/>
              </a:spcBef>
              <a:spcAft>
                <a:spcPts val="0"/>
              </a:spcAft>
              <a:buSzPts val="1400"/>
              <a:buChar char="○"/>
              <a:defRPr/>
            </a:lvl5pPr>
            <a:lvl6pPr marL="2743200" lvl="5" indent="-317500" algn="ctr" rtl="0">
              <a:spcBef>
                <a:spcPts val="1700"/>
              </a:spcBef>
              <a:spcAft>
                <a:spcPts val="0"/>
              </a:spcAft>
              <a:buSzPts val="1400"/>
              <a:buChar char="■"/>
              <a:defRPr/>
            </a:lvl6pPr>
            <a:lvl7pPr marL="3200400" lvl="6" indent="-317500" algn="ctr" rtl="0">
              <a:spcBef>
                <a:spcPts val="1700"/>
              </a:spcBef>
              <a:spcAft>
                <a:spcPts val="0"/>
              </a:spcAft>
              <a:buSzPts val="1400"/>
              <a:buChar char="●"/>
              <a:defRPr/>
            </a:lvl7pPr>
            <a:lvl8pPr marL="3657600" lvl="7" indent="-317500" algn="ctr" rtl="0">
              <a:spcBef>
                <a:spcPts val="1700"/>
              </a:spcBef>
              <a:spcAft>
                <a:spcPts val="0"/>
              </a:spcAft>
              <a:buSzPts val="1400"/>
              <a:buChar char="○"/>
              <a:defRPr/>
            </a:lvl8pPr>
            <a:lvl9pPr marL="4114800" lvl="8" indent="-317500" algn="ctr" rtl="0">
              <a:spcBef>
                <a:spcPts val="1700"/>
              </a:spcBef>
              <a:spcAft>
                <a:spcPts val="1700"/>
              </a:spcAft>
              <a:buSzPts val="1400"/>
              <a:buChar char="■"/>
              <a:defRPr/>
            </a:lvl9pPr>
          </a:lstStyle>
          <a:p>
            <a:endParaRPr/>
          </a:p>
        </p:txBody>
      </p:sp>
      <p:sp>
        <p:nvSpPr>
          <p:cNvPr id="107" name="Google Shape;107;p24"/>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8"/>
        <p:cNvGrpSpPr/>
        <p:nvPr/>
      </p:nvGrpSpPr>
      <p:grpSpPr>
        <a:xfrm>
          <a:off x="0" y="0"/>
          <a:ext cx="0" cy="0"/>
          <a:chOff x="0" y="0"/>
          <a:chExt cx="0" cy="0"/>
        </a:xfrm>
      </p:grpSpPr>
      <p:sp>
        <p:nvSpPr>
          <p:cNvPr id="109" name="Google Shape;109;p2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387900" y="458025"/>
            <a:ext cx="8368200" cy="686100"/>
          </a:xfrm>
          <a:prstGeom prst="rect">
            <a:avLst/>
          </a:prstGeom>
          <a:noFill/>
          <a:ln>
            <a:noFill/>
          </a:ln>
        </p:spPr>
        <p:txBody>
          <a:bodyPr spcFirstLastPara="1" wrap="square" lIns="93500" tIns="93500" rIns="93500" bIns="93500" anchor="b" anchorCtr="0">
            <a:noAutofit/>
          </a:bodyPr>
          <a:lstStyle>
            <a:lvl1pPr lvl="0"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9pPr>
          </a:lstStyle>
          <a:p>
            <a:endParaRPr/>
          </a:p>
        </p:txBody>
      </p:sp>
      <p:sp>
        <p:nvSpPr>
          <p:cNvPr id="58" name="Google Shape;58;p14"/>
          <p:cNvSpPr txBox="1">
            <a:spLocks noGrp="1"/>
          </p:cNvSpPr>
          <p:nvPr>
            <p:ph type="body" idx="1"/>
          </p:nvPr>
        </p:nvSpPr>
        <p:spPr>
          <a:xfrm>
            <a:off x="387900" y="1489824"/>
            <a:ext cx="8368200" cy="3078900"/>
          </a:xfrm>
          <a:prstGeom prst="rect">
            <a:avLst/>
          </a:prstGeom>
          <a:noFill/>
          <a:ln>
            <a:noFill/>
          </a:ln>
        </p:spPr>
        <p:txBody>
          <a:bodyPr spcFirstLastPara="1" wrap="square" lIns="93500" tIns="93500" rIns="93500" bIns="93500" anchor="t" anchorCtr="0">
            <a:no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2pPr>
            <a:lvl3pPr marL="1371600" lvl="2"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3pPr>
            <a:lvl4pPr marL="1828800" lvl="3"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4pPr>
            <a:lvl5pPr marL="2286000" lvl="4"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5pPr>
            <a:lvl6pPr marL="2743200" lvl="5"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6pPr>
            <a:lvl7pPr marL="3200400" lvl="6"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7pPr>
            <a:lvl8pPr marL="3657600" lvl="7"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8pPr>
            <a:lvl9pPr marL="4114800" lvl="8" indent="-317500" rtl="0">
              <a:lnSpc>
                <a:spcPct val="115000"/>
              </a:lnSpc>
              <a:spcBef>
                <a:spcPts val="1700"/>
              </a:spcBef>
              <a:spcAft>
                <a:spcPts val="1700"/>
              </a:spcAft>
              <a:buClr>
                <a:schemeClr val="dk1"/>
              </a:buClr>
              <a:buSzPts val="1400"/>
              <a:buFont typeface="Roboto"/>
              <a:buChar char="■"/>
              <a:defRPr sz="1400">
                <a:solidFill>
                  <a:schemeClr val="dk1"/>
                </a:solidFill>
                <a:latin typeface="Roboto"/>
                <a:ea typeface="Roboto"/>
                <a:cs typeface="Roboto"/>
                <a:sym typeface="Roboto"/>
              </a:defRPr>
            </a:lvl9pPr>
          </a:lstStyle>
          <a:p>
            <a:endParaRPr/>
          </a:p>
        </p:txBody>
      </p:sp>
      <p:sp>
        <p:nvSpPr>
          <p:cNvPr id="59" name="Google Shape;59;p14"/>
          <p:cNvSpPr txBox="1">
            <a:spLocks noGrp="1"/>
          </p:cNvSpPr>
          <p:nvPr>
            <p:ph type="sldNum" idx="12"/>
          </p:nvPr>
        </p:nvSpPr>
        <p:spPr>
          <a:xfrm>
            <a:off x="8472458" y="4663217"/>
            <a:ext cx="548700" cy="393600"/>
          </a:xfrm>
          <a:prstGeom prst="rect">
            <a:avLst/>
          </a:prstGeom>
          <a:noFill/>
          <a:ln>
            <a:noFill/>
          </a:ln>
        </p:spPr>
        <p:txBody>
          <a:bodyPr spcFirstLastPara="1" wrap="square" lIns="93500" tIns="93500" rIns="93500" bIns="93500" anchor="ctr" anchorCtr="0">
            <a:no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hyperlink" Target="http://www.youtube.com/watch?v=gAIDNk0m4i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hyperlink" Target="https://drive.google.com/file/d/1wIghjGxFHSnapDb7ROAQV0lYxrrncqi4/view?usp=share_link" TargetMode="External"/><Relationship Id="rId4" Type="http://schemas.openxmlformats.org/officeDocument/2006/relationships/hyperlink" Target="https://www.youtube.com/watch?v=TfOJ7HNo-q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13"/>
        <p:cNvGrpSpPr/>
        <p:nvPr/>
      </p:nvGrpSpPr>
      <p:grpSpPr>
        <a:xfrm>
          <a:off x="0" y="0"/>
          <a:ext cx="0" cy="0"/>
          <a:chOff x="0" y="0"/>
          <a:chExt cx="0" cy="0"/>
        </a:xfrm>
      </p:grpSpPr>
      <p:sp>
        <p:nvSpPr>
          <p:cNvPr id="114" name="Google Shape;114;p26"/>
          <p:cNvSpPr txBox="1"/>
          <p:nvPr/>
        </p:nvSpPr>
        <p:spPr>
          <a:xfrm>
            <a:off x="313800" y="324450"/>
            <a:ext cx="8516400" cy="4494600"/>
          </a:xfrm>
          <a:prstGeom prst="rect">
            <a:avLst/>
          </a:prstGeom>
          <a:noFill/>
          <a:ln w="38100" cap="flat" cmpd="sng">
            <a:solidFill>
              <a:srgbClr val="EE6C3A"/>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p:txBody>
      </p:sp>
      <p:pic>
        <p:nvPicPr>
          <p:cNvPr id="5" name="Picture 4" descr="A logo for a company">
            <a:extLst>
              <a:ext uri="{FF2B5EF4-FFF2-40B4-BE49-F238E27FC236}">
                <a16:creationId xmlns:a16="http://schemas.microsoft.com/office/drawing/2014/main" id="{9FA6947C-4D94-C1CA-0D40-531D243D15E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57777" y="1200053"/>
            <a:ext cx="3228446" cy="2175640"/>
          </a:xfrm>
          <a:prstGeom prst="rect">
            <a:avLst/>
          </a:prstGeom>
        </p:spPr>
      </p:pic>
      <p:sp>
        <p:nvSpPr>
          <p:cNvPr id="115" name="Google Shape;115;p26"/>
          <p:cNvSpPr txBox="1">
            <a:spLocks noGrp="1"/>
          </p:cNvSpPr>
          <p:nvPr>
            <p:ph type="body" idx="4294967295"/>
          </p:nvPr>
        </p:nvSpPr>
        <p:spPr>
          <a:xfrm>
            <a:off x="919500" y="2780473"/>
            <a:ext cx="7305000" cy="649500"/>
          </a:xfrm>
          <a:prstGeom prst="rect">
            <a:avLst/>
          </a:prstGeom>
        </p:spPr>
        <p:txBody>
          <a:bodyPr spcFirstLastPara="1" wrap="square" lIns="93500" tIns="93500" rIns="93500" bIns="93500" anchor="t" anchorCtr="0">
            <a:noAutofit/>
          </a:bodyPr>
          <a:lstStyle/>
          <a:p>
            <a:pPr marL="0" lvl="0" indent="0" algn="ctr" rtl="0">
              <a:spcBef>
                <a:spcPts val="0"/>
              </a:spcBef>
              <a:spcAft>
                <a:spcPts val="0"/>
              </a:spcAft>
              <a:buNone/>
            </a:pPr>
            <a:r>
              <a:rPr lang="en-GB" sz="3900" b="1" dirty="0">
                <a:solidFill>
                  <a:srgbClr val="000000"/>
                </a:solidFill>
                <a:latin typeface="Proxima Nova" panose="02000506030000020004" pitchFamily="2" charset="0"/>
                <a:ea typeface="Abel"/>
                <a:cs typeface="Abel"/>
                <a:sym typeface="Abel"/>
              </a:rPr>
              <a:t>Who was Fred Hollows?</a:t>
            </a:r>
            <a:endParaRPr sz="3900" b="1" dirty="0">
              <a:solidFill>
                <a:srgbClr val="000000"/>
              </a:solidFill>
              <a:latin typeface="Proxima Nova" panose="02000506030000020004" pitchFamily="2" charset="0"/>
              <a:ea typeface="Abel"/>
              <a:cs typeface="Abel"/>
              <a:sym typeface="Abel"/>
            </a:endParaRPr>
          </a:p>
        </p:txBody>
      </p:sp>
      <p:sp>
        <p:nvSpPr>
          <p:cNvPr id="117" name="Google Shape;117;p26"/>
          <p:cNvSpPr txBox="1"/>
          <p:nvPr/>
        </p:nvSpPr>
        <p:spPr>
          <a:xfrm>
            <a:off x="2266049" y="2287873"/>
            <a:ext cx="4611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000" b="1">
                <a:solidFill>
                  <a:srgbClr val="EE6C3A"/>
                </a:solidFill>
                <a:latin typeface="Proxima Nova" panose="02000506030000020004" pitchFamily="2" charset="0"/>
                <a:ea typeface="Roboto"/>
                <a:cs typeface="Roboto"/>
                <a:sym typeface="Roboto"/>
              </a:rPr>
              <a:t>Module 2 </a:t>
            </a:r>
            <a:r>
              <a:rPr lang="en-GB" sz="2000" b="1" dirty="0">
                <a:solidFill>
                  <a:srgbClr val="EE6C3A"/>
                </a:solidFill>
                <a:latin typeface="Proxima Nova" panose="02000506030000020004" pitchFamily="2" charset="0"/>
                <a:ea typeface="Roboto"/>
                <a:cs typeface="Roboto"/>
                <a:sym typeface="Roboto"/>
              </a:rPr>
              <a:t>(Year 5 - 6)</a:t>
            </a:r>
            <a:endParaRPr sz="2000" b="1" dirty="0">
              <a:solidFill>
                <a:srgbClr val="EE6C3A"/>
              </a:solidFill>
              <a:latin typeface="Proxima Nova" panose="02000506030000020004" pitchFamily="2" charset="0"/>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p35"/>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1256213" y="215538"/>
            <a:ext cx="6631574" cy="47124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6"/>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09" name="Google Shape;209;p36"/>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10" name="Google Shape;210;p36"/>
          <p:cNvSpPr txBox="1">
            <a:spLocks noGrp="1"/>
          </p:cNvSpPr>
          <p:nvPr>
            <p:ph type="title"/>
          </p:nvPr>
        </p:nvSpPr>
        <p:spPr>
          <a:xfrm>
            <a:off x="476250" y="751000"/>
            <a:ext cx="7154636"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dirty="0">
                <a:solidFill>
                  <a:srgbClr val="9DBCB4"/>
                </a:solidFill>
              </a:rPr>
              <a:t>Activity: Storyboard Pictionary </a:t>
            </a:r>
            <a:endParaRPr sz="1100" dirty="0"/>
          </a:p>
          <a:p>
            <a:pPr marL="0" lvl="0" indent="0" algn="l" rtl="0">
              <a:lnSpc>
                <a:spcPct val="90000"/>
              </a:lnSpc>
              <a:spcBef>
                <a:spcPts val="0"/>
              </a:spcBef>
              <a:spcAft>
                <a:spcPts val="0"/>
              </a:spcAft>
              <a:buClr>
                <a:schemeClr val="dk1"/>
              </a:buClr>
              <a:buSzPct val="218181"/>
              <a:buFont typeface="Calibri"/>
              <a:buNone/>
            </a:pPr>
            <a:endParaRPr sz="1100" dirty="0"/>
          </a:p>
          <a:p>
            <a:pPr marL="0" lvl="0" indent="0" algn="l" rtl="0">
              <a:lnSpc>
                <a:spcPct val="90000"/>
              </a:lnSpc>
              <a:spcBef>
                <a:spcPts val="0"/>
              </a:spcBef>
              <a:spcAft>
                <a:spcPts val="0"/>
              </a:spcAft>
              <a:buClr>
                <a:schemeClr val="dk1"/>
              </a:buClr>
              <a:buSzPct val="76595"/>
              <a:buFont typeface="Calibri"/>
              <a:buNone/>
            </a:pPr>
            <a:r>
              <a:rPr lang="en-GB" sz="3133" b="1" dirty="0"/>
              <a:t>Economic impact of blindness</a:t>
            </a:r>
            <a:endParaRPr sz="3133" b="1" dirty="0"/>
          </a:p>
          <a:p>
            <a:pPr marL="0" lvl="0" indent="0" algn="l" rtl="0">
              <a:lnSpc>
                <a:spcPct val="90000"/>
              </a:lnSpc>
              <a:spcBef>
                <a:spcPts val="0"/>
              </a:spcBef>
              <a:spcAft>
                <a:spcPts val="0"/>
              </a:spcAft>
              <a:buClr>
                <a:schemeClr val="dk1"/>
              </a:buClr>
              <a:buSzPct val="76595"/>
              <a:buFont typeface="Calibri"/>
              <a:buNone/>
            </a:pPr>
            <a:endParaRPr sz="3133" b="1" dirty="0"/>
          </a:p>
        </p:txBody>
      </p:sp>
      <p:sp>
        <p:nvSpPr>
          <p:cNvPr id="211" name="Google Shape;211;p36"/>
          <p:cNvSpPr txBox="1"/>
          <p:nvPr/>
        </p:nvSpPr>
        <p:spPr>
          <a:xfrm>
            <a:off x="2266100" y="1725450"/>
            <a:ext cx="5859300" cy="147729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800" dirty="0"/>
              <a:t>You are going to draw images to go along with the following story to create your own storyboard. </a:t>
            </a:r>
            <a:endParaRPr sz="2800" dirty="0"/>
          </a:p>
        </p:txBody>
      </p:sp>
      <p:pic>
        <p:nvPicPr>
          <p:cNvPr id="212" name="Google Shape;212;p36"/>
          <p:cNvPicPr preferRelativeResize="0"/>
          <p:nvPr/>
        </p:nvPicPr>
        <p:blipFill>
          <a:blip r:embed="rId4">
            <a:alphaModFix/>
          </a:blip>
          <a:stretch>
            <a:fillRect/>
          </a:stretch>
        </p:blipFill>
        <p:spPr>
          <a:xfrm>
            <a:off x="592625" y="1611375"/>
            <a:ext cx="1428750" cy="14287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38"/>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28" name="Google Shape;228;p38"/>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29" name="Google Shape;229;p38"/>
          <p:cNvSpPr txBox="1">
            <a:spLocks noGrp="1"/>
          </p:cNvSpPr>
          <p:nvPr>
            <p:ph type="title"/>
          </p:nvPr>
        </p:nvSpPr>
        <p:spPr>
          <a:xfrm>
            <a:off x="476250" y="751000"/>
            <a:ext cx="4920600" cy="724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Storyboard Pictionary </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230" name="Google Shape;230;p38"/>
          <p:cNvSpPr txBox="1"/>
          <p:nvPr/>
        </p:nvSpPr>
        <p:spPr>
          <a:xfrm>
            <a:off x="1774025" y="1513225"/>
            <a:ext cx="6082800" cy="3016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dirty="0"/>
              <a:t>There is a man in the Pacific with a bright future. He works hard and is able to provide for his family and give back to the wider community. </a:t>
            </a:r>
            <a:endParaRPr sz="2300" dirty="0"/>
          </a:p>
          <a:p>
            <a:pPr marL="0" lvl="0" indent="0" algn="l" rtl="0">
              <a:spcBef>
                <a:spcPts val="0"/>
              </a:spcBef>
              <a:spcAft>
                <a:spcPts val="0"/>
              </a:spcAft>
              <a:buNone/>
            </a:pPr>
            <a:r>
              <a:rPr lang="en-GB" sz="2300" dirty="0"/>
              <a:t> </a:t>
            </a:r>
            <a:endParaRPr sz="2300" dirty="0"/>
          </a:p>
          <a:p>
            <a:pPr marL="0" lvl="0" indent="0" algn="l" rtl="0">
              <a:spcBef>
                <a:spcPts val="0"/>
              </a:spcBef>
              <a:spcAft>
                <a:spcPts val="0"/>
              </a:spcAft>
              <a:buNone/>
            </a:pPr>
            <a:r>
              <a:rPr lang="en-GB" sz="2300" dirty="0"/>
              <a:t>His life is full and enjoyable; his wife works and his daughter goes to the local school. </a:t>
            </a:r>
            <a:endParaRPr sz="2300" dirty="0"/>
          </a:p>
          <a:p>
            <a:pPr marL="0" lvl="0" indent="0" algn="l" rtl="0">
              <a:spcBef>
                <a:spcPts val="0"/>
              </a:spcBef>
              <a:spcAft>
                <a:spcPts val="0"/>
              </a:spcAft>
              <a:buNone/>
            </a:pPr>
            <a:endParaRPr sz="2300" dirty="0"/>
          </a:p>
        </p:txBody>
      </p:sp>
      <p:sp>
        <p:nvSpPr>
          <p:cNvPr id="231" name="Google Shape;231;p38"/>
          <p:cNvSpPr txBox="1"/>
          <p:nvPr/>
        </p:nvSpPr>
        <p:spPr>
          <a:xfrm>
            <a:off x="718925" y="1437025"/>
            <a:ext cx="1207500" cy="877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500" b="1">
                <a:solidFill>
                  <a:srgbClr val="EE6C3A"/>
                </a:solidFill>
              </a:rPr>
              <a:t>1</a:t>
            </a:r>
            <a:endParaRPr sz="4500" b="1">
              <a:solidFill>
                <a:srgbClr val="EE6C3A"/>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9"/>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38" name="Google Shape;238;p39"/>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39" name="Google Shape;239;p39"/>
          <p:cNvSpPr txBox="1">
            <a:spLocks noGrp="1"/>
          </p:cNvSpPr>
          <p:nvPr>
            <p:ph type="title"/>
          </p:nvPr>
        </p:nvSpPr>
        <p:spPr>
          <a:xfrm>
            <a:off x="476250" y="751000"/>
            <a:ext cx="4920600" cy="724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Storyboard Pictionary </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240" name="Google Shape;240;p39"/>
          <p:cNvSpPr txBox="1"/>
          <p:nvPr/>
        </p:nvSpPr>
        <p:spPr>
          <a:xfrm>
            <a:off x="1850225" y="1360825"/>
            <a:ext cx="6082800" cy="266223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dirty="0"/>
              <a:t>But then darkness sets in - over time, his sight starts to get worse.</a:t>
            </a:r>
            <a:endParaRPr sz="2300" dirty="0"/>
          </a:p>
          <a:p>
            <a:pPr marL="0" lvl="0" indent="0" algn="l" rtl="0">
              <a:spcBef>
                <a:spcPts val="0"/>
              </a:spcBef>
              <a:spcAft>
                <a:spcPts val="0"/>
              </a:spcAft>
              <a:buNone/>
            </a:pPr>
            <a:endParaRPr sz="2300" dirty="0"/>
          </a:p>
          <a:p>
            <a:pPr marL="0" lvl="0" indent="0" algn="l" rtl="0">
              <a:spcBef>
                <a:spcPts val="0"/>
              </a:spcBef>
              <a:spcAft>
                <a:spcPts val="0"/>
              </a:spcAft>
              <a:buNone/>
            </a:pPr>
            <a:r>
              <a:rPr lang="en-GB" sz="2300" dirty="0"/>
              <a:t>Suddenly, he can no longer work and his daughter now needs to stay home from school to look after her father, keeping her from her education.  </a:t>
            </a:r>
            <a:endParaRPr sz="2300" dirty="0"/>
          </a:p>
        </p:txBody>
      </p:sp>
      <p:sp>
        <p:nvSpPr>
          <p:cNvPr id="241" name="Google Shape;241;p39"/>
          <p:cNvSpPr txBox="1"/>
          <p:nvPr/>
        </p:nvSpPr>
        <p:spPr>
          <a:xfrm>
            <a:off x="795125" y="1437025"/>
            <a:ext cx="1207500" cy="877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500" b="1">
                <a:solidFill>
                  <a:srgbClr val="EE6C3A"/>
                </a:solidFill>
              </a:rPr>
              <a:t>2</a:t>
            </a:r>
            <a:endParaRPr sz="4500" b="1">
              <a:solidFill>
                <a:srgbClr val="EE6C3A"/>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0"/>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48" name="Google Shape;248;p40"/>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49" name="Google Shape;249;p40"/>
          <p:cNvSpPr txBox="1">
            <a:spLocks noGrp="1"/>
          </p:cNvSpPr>
          <p:nvPr>
            <p:ph type="title"/>
          </p:nvPr>
        </p:nvSpPr>
        <p:spPr>
          <a:xfrm>
            <a:off x="476250" y="751000"/>
            <a:ext cx="4920600" cy="724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Storyboard Pictionary </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250" name="Google Shape;250;p40"/>
          <p:cNvSpPr txBox="1"/>
          <p:nvPr/>
        </p:nvSpPr>
        <p:spPr>
          <a:xfrm>
            <a:off x="1774025" y="1437025"/>
            <a:ext cx="6082800" cy="33701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dirty="0"/>
              <a:t>Now, his wife is the only earner for the household.  She has to work to support the whole family.  </a:t>
            </a:r>
            <a:endParaRPr sz="2300" dirty="0"/>
          </a:p>
          <a:p>
            <a:pPr marL="0" lvl="0" indent="0" algn="l" rtl="0">
              <a:spcBef>
                <a:spcPts val="0"/>
              </a:spcBef>
              <a:spcAft>
                <a:spcPts val="0"/>
              </a:spcAft>
              <a:buNone/>
            </a:pPr>
            <a:endParaRPr sz="2300" dirty="0"/>
          </a:p>
          <a:p>
            <a:pPr marL="0" lvl="0" indent="0" algn="l" rtl="0">
              <a:spcBef>
                <a:spcPts val="0"/>
              </a:spcBef>
              <a:spcAft>
                <a:spcPts val="0"/>
              </a:spcAft>
              <a:buNone/>
            </a:pPr>
            <a:r>
              <a:rPr lang="en-GB" sz="2300" dirty="0"/>
              <a:t>Money is tight because there is now only one person working.   </a:t>
            </a:r>
            <a:endParaRPr sz="2300" dirty="0"/>
          </a:p>
          <a:p>
            <a:pPr marL="0" lvl="0" indent="0" algn="l" rtl="0">
              <a:spcBef>
                <a:spcPts val="0"/>
              </a:spcBef>
              <a:spcAft>
                <a:spcPts val="0"/>
              </a:spcAft>
              <a:buNone/>
            </a:pPr>
            <a:endParaRPr sz="2300" dirty="0"/>
          </a:p>
          <a:p>
            <a:pPr marL="0" lvl="0" indent="0" algn="l" rtl="0">
              <a:spcBef>
                <a:spcPts val="0"/>
              </a:spcBef>
              <a:spcAft>
                <a:spcPts val="0"/>
              </a:spcAft>
              <a:buNone/>
            </a:pPr>
            <a:endParaRPr sz="2300" dirty="0"/>
          </a:p>
          <a:p>
            <a:pPr marL="0" lvl="0" indent="0" algn="l" rtl="0">
              <a:spcBef>
                <a:spcPts val="0"/>
              </a:spcBef>
              <a:spcAft>
                <a:spcPts val="0"/>
              </a:spcAft>
              <a:buNone/>
            </a:pPr>
            <a:endParaRPr sz="2300" dirty="0"/>
          </a:p>
        </p:txBody>
      </p:sp>
      <p:sp>
        <p:nvSpPr>
          <p:cNvPr id="251" name="Google Shape;251;p40"/>
          <p:cNvSpPr txBox="1"/>
          <p:nvPr/>
        </p:nvSpPr>
        <p:spPr>
          <a:xfrm>
            <a:off x="795125" y="1437025"/>
            <a:ext cx="1207500" cy="877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500" b="1">
                <a:solidFill>
                  <a:srgbClr val="EE6C3A"/>
                </a:solidFill>
              </a:rPr>
              <a:t>3</a:t>
            </a:r>
            <a:endParaRPr sz="4500" b="1">
              <a:solidFill>
                <a:srgbClr val="EE6C3A"/>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41"/>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58" name="Google Shape;258;p41"/>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59" name="Google Shape;259;p41"/>
          <p:cNvSpPr txBox="1">
            <a:spLocks noGrp="1"/>
          </p:cNvSpPr>
          <p:nvPr>
            <p:ph type="title"/>
          </p:nvPr>
        </p:nvSpPr>
        <p:spPr>
          <a:xfrm>
            <a:off x="476250" y="869687"/>
            <a:ext cx="4920600" cy="724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dirty="0">
                <a:solidFill>
                  <a:srgbClr val="9DBCB4"/>
                </a:solidFill>
              </a:rPr>
              <a:t>Activity: Storyboard Pictionary </a:t>
            </a:r>
            <a:endParaRPr sz="1100" dirty="0"/>
          </a:p>
          <a:p>
            <a:pPr marL="0" lvl="0" indent="0" algn="l" rtl="0">
              <a:lnSpc>
                <a:spcPct val="90000"/>
              </a:lnSpc>
              <a:spcBef>
                <a:spcPts val="0"/>
              </a:spcBef>
              <a:spcAft>
                <a:spcPts val="0"/>
              </a:spcAft>
              <a:buClr>
                <a:schemeClr val="dk1"/>
              </a:buClr>
              <a:buSzPct val="218181"/>
              <a:buFont typeface="Calibri"/>
              <a:buNone/>
            </a:pPr>
            <a:endParaRPr sz="1100" dirty="0"/>
          </a:p>
          <a:p>
            <a:pPr marL="0" lvl="0" indent="0" algn="l" rtl="0">
              <a:lnSpc>
                <a:spcPct val="90000"/>
              </a:lnSpc>
              <a:spcBef>
                <a:spcPts val="0"/>
              </a:spcBef>
              <a:spcAft>
                <a:spcPts val="0"/>
              </a:spcAft>
              <a:buClr>
                <a:schemeClr val="dk1"/>
              </a:buClr>
              <a:buSzPct val="76595"/>
              <a:buFont typeface="Calibri"/>
              <a:buNone/>
            </a:pPr>
            <a:endParaRPr sz="3133" b="1" dirty="0"/>
          </a:p>
          <a:p>
            <a:pPr marL="0" lvl="0" indent="0" algn="l" rtl="0">
              <a:lnSpc>
                <a:spcPct val="90000"/>
              </a:lnSpc>
              <a:spcBef>
                <a:spcPts val="0"/>
              </a:spcBef>
              <a:spcAft>
                <a:spcPts val="0"/>
              </a:spcAft>
              <a:buClr>
                <a:schemeClr val="dk1"/>
              </a:buClr>
              <a:buSzPct val="76595"/>
              <a:buFont typeface="Calibri"/>
              <a:buNone/>
            </a:pPr>
            <a:endParaRPr sz="3133" b="1" dirty="0"/>
          </a:p>
        </p:txBody>
      </p:sp>
      <p:sp>
        <p:nvSpPr>
          <p:cNvPr id="260" name="Google Shape;260;p41"/>
          <p:cNvSpPr txBox="1"/>
          <p:nvPr/>
        </p:nvSpPr>
        <p:spPr>
          <a:xfrm>
            <a:off x="3112600" y="1360825"/>
            <a:ext cx="5277600" cy="372406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dirty="0"/>
              <a:t>What impact do you think this is having on his family/relationships?</a:t>
            </a:r>
            <a:endParaRPr sz="2300" dirty="0"/>
          </a:p>
          <a:p>
            <a:pPr marL="0" lvl="0" indent="0" algn="l" rtl="0">
              <a:spcBef>
                <a:spcPts val="0"/>
              </a:spcBef>
              <a:spcAft>
                <a:spcPts val="0"/>
              </a:spcAft>
              <a:buNone/>
            </a:pPr>
            <a:endParaRPr sz="2300" dirty="0"/>
          </a:p>
          <a:p>
            <a:pPr marL="0" lvl="0" indent="0" algn="l" rtl="0">
              <a:spcBef>
                <a:spcPts val="0"/>
              </a:spcBef>
              <a:spcAft>
                <a:spcPts val="0"/>
              </a:spcAft>
              <a:buNone/>
            </a:pPr>
            <a:r>
              <a:rPr lang="en-GB" sz="2300" dirty="0"/>
              <a:t>What impact do you think not going to school will have on his daughter and her future?</a:t>
            </a:r>
            <a:endParaRPr sz="2300" dirty="0"/>
          </a:p>
          <a:p>
            <a:pPr marL="0" lvl="0" indent="0" algn="l" rtl="0">
              <a:spcBef>
                <a:spcPts val="0"/>
              </a:spcBef>
              <a:spcAft>
                <a:spcPts val="0"/>
              </a:spcAft>
              <a:buNone/>
            </a:pPr>
            <a:endParaRPr sz="2300" dirty="0"/>
          </a:p>
          <a:p>
            <a:pPr marL="0" lvl="0" indent="0" algn="l" rtl="0">
              <a:spcBef>
                <a:spcPts val="0"/>
              </a:spcBef>
              <a:spcAft>
                <a:spcPts val="0"/>
              </a:spcAft>
              <a:buNone/>
            </a:pPr>
            <a:endParaRPr sz="2300" dirty="0"/>
          </a:p>
          <a:p>
            <a:pPr marL="0" lvl="0" indent="0" algn="l" rtl="0">
              <a:spcBef>
                <a:spcPts val="0"/>
              </a:spcBef>
              <a:spcAft>
                <a:spcPts val="0"/>
              </a:spcAft>
              <a:buNone/>
            </a:pPr>
            <a:endParaRPr sz="2300" dirty="0"/>
          </a:p>
          <a:p>
            <a:pPr marL="0" lvl="0" indent="0" algn="l" rtl="0">
              <a:spcBef>
                <a:spcPts val="0"/>
              </a:spcBef>
              <a:spcAft>
                <a:spcPts val="0"/>
              </a:spcAft>
              <a:buNone/>
            </a:pPr>
            <a:endParaRPr sz="2300" dirty="0"/>
          </a:p>
        </p:txBody>
      </p:sp>
      <p:sp>
        <p:nvSpPr>
          <p:cNvPr id="261" name="Google Shape;261;p41"/>
          <p:cNvSpPr txBox="1"/>
          <p:nvPr/>
        </p:nvSpPr>
        <p:spPr>
          <a:xfrm>
            <a:off x="605099" y="1917008"/>
            <a:ext cx="2221580" cy="138496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3900" b="1" dirty="0">
                <a:solidFill>
                  <a:srgbClr val="EE6C3A"/>
                </a:solidFill>
              </a:rPr>
              <a:t>Hit PAUSE!</a:t>
            </a:r>
            <a:endParaRPr sz="3900" b="1" dirty="0">
              <a:solidFill>
                <a:srgbClr val="EE6C3A"/>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2"/>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68" name="Google Shape;268;p42"/>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69" name="Google Shape;269;p42"/>
          <p:cNvSpPr txBox="1">
            <a:spLocks noGrp="1"/>
          </p:cNvSpPr>
          <p:nvPr>
            <p:ph type="title"/>
          </p:nvPr>
        </p:nvSpPr>
        <p:spPr>
          <a:xfrm>
            <a:off x="476250" y="751000"/>
            <a:ext cx="4920600" cy="724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Storyboard Pictionary </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270" name="Google Shape;270;p42"/>
          <p:cNvSpPr txBox="1"/>
          <p:nvPr/>
        </p:nvSpPr>
        <p:spPr>
          <a:xfrm>
            <a:off x="1751650" y="1289575"/>
            <a:ext cx="6485400" cy="323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200" dirty="0"/>
              <a:t>The family hear that The Fred Hollows Foundation’s Pacific Outreach team are visiting his country and they are able to perform a 20-minute sight-restoring operation. </a:t>
            </a:r>
            <a:endParaRPr sz="2200" dirty="0"/>
          </a:p>
          <a:p>
            <a:pPr marL="0" lvl="0" indent="0" algn="l" rtl="0">
              <a:spcBef>
                <a:spcPts val="0"/>
              </a:spcBef>
              <a:spcAft>
                <a:spcPts val="0"/>
              </a:spcAft>
              <a:buNone/>
            </a:pPr>
            <a:r>
              <a:rPr lang="en-GB" sz="2200" dirty="0"/>
              <a:t> </a:t>
            </a:r>
            <a:endParaRPr sz="2200" dirty="0"/>
          </a:p>
          <a:p>
            <a:pPr marL="0" lvl="0" indent="0" algn="l" rtl="0">
              <a:spcBef>
                <a:spcPts val="0"/>
              </a:spcBef>
              <a:spcAft>
                <a:spcPts val="0"/>
              </a:spcAft>
              <a:buNone/>
            </a:pPr>
            <a:r>
              <a:rPr lang="en-GB" sz="2200" dirty="0"/>
              <a:t>He is able to return the next day to have his bandages removed. He opens his eyes and light comes streaming in. He can now see the faces of his family again.</a:t>
            </a:r>
            <a:endParaRPr sz="2200" dirty="0"/>
          </a:p>
        </p:txBody>
      </p:sp>
      <p:sp>
        <p:nvSpPr>
          <p:cNvPr id="271" name="Google Shape;271;p42"/>
          <p:cNvSpPr txBox="1"/>
          <p:nvPr/>
        </p:nvSpPr>
        <p:spPr>
          <a:xfrm>
            <a:off x="795125" y="1437025"/>
            <a:ext cx="1207500" cy="877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500" b="1">
                <a:solidFill>
                  <a:srgbClr val="EE6C3A"/>
                </a:solidFill>
              </a:rPr>
              <a:t>4</a:t>
            </a:r>
            <a:endParaRPr sz="4500" b="1">
              <a:solidFill>
                <a:srgbClr val="EE6C3A"/>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43"/>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78" name="Google Shape;278;p43"/>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79" name="Google Shape;279;p43"/>
          <p:cNvSpPr txBox="1">
            <a:spLocks noGrp="1"/>
          </p:cNvSpPr>
          <p:nvPr>
            <p:ph type="title"/>
          </p:nvPr>
        </p:nvSpPr>
        <p:spPr>
          <a:xfrm>
            <a:off x="476250" y="751000"/>
            <a:ext cx="4920600" cy="724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Storyboard Pictionary </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280" name="Google Shape;280;p43"/>
          <p:cNvSpPr txBox="1"/>
          <p:nvPr/>
        </p:nvSpPr>
        <p:spPr>
          <a:xfrm>
            <a:off x="1751650" y="1365775"/>
            <a:ext cx="6485400" cy="301618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dirty="0"/>
              <a:t>He has his life back to normal! </a:t>
            </a:r>
            <a:endParaRPr sz="2300" dirty="0"/>
          </a:p>
          <a:p>
            <a:pPr marL="0" lvl="0" indent="0" algn="l" rtl="0">
              <a:spcBef>
                <a:spcPts val="0"/>
              </a:spcBef>
              <a:spcAft>
                <a:spcPts val="0"/>
              </a:spcAft>
              <a:buNone/>
            </a:pPr>
            <a:endParaRPr sz="2300" dirty="0"/>
          </a:p>
          <a:p>
            <a:pPr marL="0" lvl="0" indent="0" algn="l" rtl="0">
              <a:spcBef>
                <a:spcPts val="0"/>
              </a:spcBef>
              <a:spcAft>
                <a:spcPts val="0"/>
              </a:spcAft>
              <a:buNone/>
            </a:pPr>
            <a:r>
              <a:rPr lang="en-GB" sz="2300" dirty="0"/>
              <a:t>He returns to work, he is independent and proud once more. </a:t>
            </a:r>
            <a:endParaRPr sz="2300" dirty="0"/>
          </a:p>
          <a:p>
            <a:pPr marL="0" lvl="0" indent="0" algn="l" rtl="0">
              <a:spcBef>
                <a:spcPts val="0"/>
              </a:spcBef>
              <a:spcAft>
                <a:spcPts val="0"/>
              </a:spcAft>
              <a:buNone/>
            </a:pPr>
            <a:endParaRPr sz="2300" dirty="0"/>
          </a:p>
          <a:p>
            <a:pPr marL="0" lvl="0" indent="0" algn="l" rtl="0">
              <a:spcBef>
                <a:spcPts val="0"/>
              </a:spcBef>
              <a:spcAft>
                <a:spcPts val="0"/>
              </a:spcAft>
              <a:buNone/>
            </a:pPr>
            <a:r>
              <a:rPr lang="en-GB" sz="2300" dirty="0"/>
              <a:t>He is able to provide for his family, pay his bills and contribute to his community again. </a:t>
            </a:r>
            <a:endParaRPr sz="2300" dirty="0"/>
          </a:p>
          <a:p>
            <a:pPr marL="0" lvl="0" indent="0" algn="l" rtl="0">
              <a:spcBef>
                <a:spcPts val="0"/>
              </a:spcBef>
              <a:spcAft>
                <a:spcPts val="0"/>
              </a:spcAft>
              <a:buNone/>
            </a:pPr>
            <a:endParaRPr sz="2300" dirty="0"/>
          </a:p>
        </p:txBody>
      </p:sp>
      <p:sp>
        <p:nvSpPr>
          <p:cNvPr id="281" name="Google Shape;281;p43"/>
          <p:cNvSpPr txBox="1"/>
          <p:nvPr/>
        </p:nvSpPr>
        <p:spPr>
          <a:xfrm>
            <a:off x="795125" y="1437025"/>
            <a:ext cx="1207500" cy="877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500" b="1">
                <a:solidFill>
                  <a:srgbClr val="EE6C3A"/>
                </a:solidFill>
              </a:rPr>
              <a:t>5</a:t>
            </a:r>
            <a:endParaRPr sz="4500" b="1">
              <a:solidFill>
                <a:srgbClr val="EE6C3A"/>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44"/>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88" name="Google Shape;288;p44"/>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89" name="Google Shape;289;p44"/>
          <p:cNvSpPr txBox="1">
            <a:spLocks noGrp="1"/>
          </p:cNvSpPr>
          <p:nvPr>
            <p:ph type="title"/>
          </p:nvPr>
        </p:nvSpPr>
        <p:spPr>
          <a:xfrm>
            <a:off x="476250" y="751000"/>
            <a:ext cx="4920600" cy="724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Storyboard Pictionary </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290" name="Google Shape;290;p44"/>
          <p:cNvSpPr txBox="1"/>
          <p:nvPr/>
        </p:nvSpPr>
        <p:spPr>
          <a:xfrm>
            <a:off x="1751650" y="1365775"/>
            <a:ext cx="6485400" cy="195435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dirty="0"/>
              <a:t>His daughter is now able to return to full-time schooling. She dreams of becoming an eye doctor to help people like her father.</a:t>
            </a:r>
            <a:endParaRPr sz="2300" dirty="0"/>
          </a:p>
          <a:p>
            <a:pPr marL="0" lvl="0" indent="0" algn="l" rtl="0">
              <a:spcBef>
                <a:spcPts val="0"/>
              </a:spcBef>
              <a:spcAft>
                <a:spcPts val="0"/>
              </a:spcAft>
              <a:buNone/>
            </a:pPr>
            <a:endParaRPr sz="2300" dirty="0"/>
          </a:p>
          <a:p>
            <a:pPr marL="0" lvl="0" indent="0" algn="l" rtl="0">
              <a:spcBef>
                <a:spcPts val="0"/>
              </a:spcBef>
              <a:spcAft>
                <a:spcPts val="0"/>
              </a:spcAft>
              <a:buNone/>
            </a:pPr>
            <a:endParaRPr sz="2300" dirty="0"/>
          </a:p>
        </p:txBody>
      </p:sp>
      <p:sp>
        <p:nvSpPr>
          <p:cNvPr id="291" name="Google Shape;291;p44"/>
          <p:cNvSpPr txBox="1"/>
          <p:nvPr/>
        </p:nvSpPr>
        <p:spPr>
          <a:xfrm>
            <a:off x="795125" y="1437025"/>
            <a:ext cx="1207500" cy="877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4500" b="1">
                <a:solidFill>
                  <a:srgbClr val="EE6C3A"/>
                </a:solidFill>
              </a:rPr>
              <a:t>6</a:t>
            </a:r>
            <a:endParaRPr sz="4500" b="1">
              <a:solidFill>
                <a:srgbClr val="EE6C3A"/>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45"/>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98" name="Google Shape;298;p45"/>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99" name="Google Shape;299;p45"/>
          <p:cNvSpPr txBox="1">
            <a:spLocks noGrp="1"/>
          </p:cNvSpPr>
          <p:nvPr>
            <p:ph type="title"/>
          </p:nvPr>
        </p:nvSpPr>
        <p:spPr>
          <a:xfrm>
            <a:off x="476250" y="827200"/>
            <a:ext cx="80514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Reflection</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r>
              <a:rPr lang="en-GB" sz="3133" b="1"/>
              <a:t>Impact of Blindness - Impact Circle</a:t>
            </a: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300" name="Google Shape;300;p45"/>
          <p:cNvSpPr txBox="1"/>
          <p:nvPr/>
        </p:nvSpPr>
        <p:spPr>
          <a:xfrm>
            <a:off x="3943300" y="1910800"/>
            <a:ext cx="4763400" cy="1062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900"/>
              <a:t>Write down how you think blindness impacts the person, their whanau and the wider community.</a:t>
            </a:r>
            <a:endParaRPr sz="1900"/>
          </a:p>
        </p:txBody>
      </p:sp>
      <p:pic>
        <p:nvPicPr>
          <p:cNvPr id="301" name="Google Shape;301;p45"/>
          <p:cNvPicPr preferRelativeResize="0"/>
          <p:nvPr/>
        </p:nvPicPr>
        <p:blipFill>
          <a:blip r:embed="rId4" cstate="print">
            <a:alphaModFix/>
            <a:extLst>
              <a:ext uri="{28A0092B-C50C-407E-A947-70E740481C1C}">
                <a14:useLocalDpi xmlns:a14="http://schemas.microsoft.com/office/drawing/2010/main"/>
              </a:ext>
            </a:extLst>
          </a:blip>
          <a:stretch>
            <a:fillRect/>
          </a:stretch>
        </p:blipFill>
        <p:spPr>
          <a:xfrm>
            <a:off x="97950" y="1709525"/>
            <a:ext cx="4201125" cy="29005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8"/>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34" name="Google Shape;134;p28"/>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35" name="Google Shape;135;p28"/>
          <p:cNvSpPr txBox="1">
            <a:spLocks noGrp="1"/>
          </p:cNvSpPr>
          <p:nvPr>
            <p:ph type="body" idx="1"/>
          </p:nvPr>
        </p:nvSpPr>
        <p:spPr>
          <a:xfrm>
            <a:off x="4648200" y="1689125"/>
            <a:ext cx="3528900" cy="2852400"/>
          </a:xfrm>
          <a:prstGeom prst="rect">
            <a:avLst/>
          </a:prstGeom>
          <a:noFill/>
          <a:ln>
            <a:noFill/>
          </a:ln>
        </p:spPr>
        <p:txBody>
          <a:bodyPr spcFirstLastPara="1" wrap="square" lIns="68575" tIns="34275" rIns="68575" bIns="34275" anchor="t" anchorCtr="0">
            <a:normAutofit fontScale="85000" lnSpcReduction="10000"/>
          </a:bodyPr>
          <a:lstStyle/>
          <a:p>
            <a:pPr marL="457200" lvl="0" indent="-342385" algn="l" rtl="0">
              <a:lnSpc>
                <a:spcPct val="115000"/>
              </a:lnSpc>
              <a:spcBef>
                <a:spcPts val="800"/>
              </a:spcBef>
              <a:spcAft>
                <a:spcPts val="0"/>
              </a:spcAft>
              <a:buClr>
                <a:schemeClr val="dk1"/>
              </a:buClr>
              <a:buSzPct val="100000"/>
              <a:buAutoNum type="arabicPeriod"/>
            </a:pPr>
            <a:r>
              <a:rPr lang="en-GB" sz="2108">
                <a:solidFill>
                  <a:schemeClr val="dk1"/>
                </a:solidFill>
              </a:rPr>
              <a:t>Using the school values (or values you brainstorm as a class), conduct a survey to find out </a:t>
            </a:r>
            <a:r>
              <a:rPr lang="en-GB" sz="2108" b="1">
                <a:solidFill>
                  <a:schemeClr val="dk1"/>
                </a:solidFill>
              </a:rPr>
              <a:t>what do you think is the most important school value.</a:t>
            </a:r>
            <a:endParaRPr sz="2108" b="1">
              <a:solidFill>
                <a:schemeClr val="dk1"/>
              </a:solidFill>
            </a:endParaRPr>
          </a:p>
          <a:p>
            <a:pPr marL="457200" lvl="0" indent="-342385" algn="l" rtl="0">
              <a:lnSpc>
                <a:spcPct val="115000"/>
              </a:lnSpc>
              <a:spcBef>
                <a:spcPts val="0"/>
              </a:spcBef>
              <a:spcAft>
                <a:spcPts val="0"/>
              </a:spcAft>
              <a:buClr>
                <a:schemeClr val="dk1"/>
              </a:buClr>
              <a:buSzPct val="100000"/>
              <a:buAutoNum type="arabicPeriod"/>
            </a:pPr>
            <a:r>
              <a:rPr lang="en-GB" sz="2108">
                <a:solidFill>
                  <a:schemeClr val="dk1"/>
                </a:solidFill>
              </a:rPr>
              <a:t>Use your post-it note to vote for which one you think is the most important one. </a:t>
            </a:r>
            <a:endParaRPr sz="2108">
              <a:solidFill>
                <a:schemeClr val="dk1"/>
              </a:solidFill>
            </a:endParaRPr>
          </a:p>
        </p:txBody>
      </p:sp>
      <p:sp>
        <p:nvSpPr>
          <p:cNvPr id="136" name="Google Shape;136;p28"/>
          <p:cNvSpPr txBox="1">
            <a:spLocks noGrp="1"/>
          </p:cNvSpPr>
          <p:nvPr>
            <p:ph type="title"/>
          </p:nvPr>
        </p:nvSpPr>
        <p:spPr>
          <a:xfrm>
            <a:off x="628650" y="760081"/>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Survey and Graphing</a:t>
            </a:r>
            <a:endParaRPr sz="2400" b="1"/>
          </a:p>
          <a:p>
            <a:pPr marL="0" lvl="0" indent="0" algn="l" rtl="0">
              <a:lnSpc>
                <a:spcPct val="90000"/>
              </a:lnSpc>
              <a:spcBef>
                <a:spcPts val="0"/>
              </a:spcBef>
              <a:spcAft>
                <a:spcPts val="0"/>
              </a:spcAft>
              <a:buClr>
                <a:schemeClr val="dk1"/>
              </a:buClr>
              <a:buSzPct val="218181"/>
              <a:buFont typeface="Calibri"/>
              <a:buNone/>
            </a:pPr>
            <a:r>
              <a:rPr lang="en-GB" sz="1100"/>
              <a:t> </a:t>
            </a:r>
            <a:endParaRPr sz="1100"/>
          </a:p>
          <a:p>
            <a:pPr marL="0" lvl="0" indent="0" algn="l" rtl="0">
              <a:lnSpc>
                <a:spcPct val="90000"/>
              </a:lnSpc>
              <a:spcBef>
                <a:spcPts val="0"/>
              </a:spcBef>
              <a:spcAft>
                <a:spcPts val="0"/>
              </a:spcAft>
              <a:buClr>
                <a:schemeClr val="dk1"/>
              </a:buClr>
              <a:buSzPct val="76595"/>
              <a:buFont typeface="Calibri"/>
              <a:buNone/>
            </a:pPr>
            <a:r>
              <a:rPr lang="en-GB" b="1"/>
              <a:t>What is the most important school value?</a:t>
            </a:r>
            <a:endParaRPr sz="3133" b="1"/>
          </a:p>
          <a:p>
            <a:pPr marL="0" lvl="0" indent="0" algn="l" rtl="0">
              <a:lnSpc>
                <a:spcPct val="90000"/>
              </a:lnSpc>
              <a:spcBef>
                <a:spcPts val="0"/>
              </a:spcBef>
              <a:spcAft>
                <a:spcPts val="0"/>
              </a:spcAft>
              <a:buClr>
                <a:schemeClr val="dk1"/>
              </a:buClr>
              <a:buSzPct val="76595"/>
              <a:buFont typeface="Calibri"/>
              <a:buNone/>
            </a:pPr>
            <a:endParaRPr sz="3133" b="1"/>
          </a:p>
        </p:txBody>
      </p:sp>
      <p:pic>
        <p:nvPicPr>
          <p:cNvPr id="137" name="Google Shape;137;p28"/>
          <p:cNvPicPr preferRelativeResize="0"/>
          <p:nvPr/>
        </p:nvPicPr>
        <p:blipFill>
          <a:blip r:embed="rId4" cstate="print">
            <a:alphaModFix/>
            <a:extLst>
              <a:ext uri="{28A0092B-C50C-407E-A947-70E740481C1C}">
                <a14:useLocalDpi xmlns:a14="http://schemas.microsoft.com/office/drawing/2010/main"/>
              </a:ext>
            </a:extLst>
          </a:blip>
          <a:stretch>
            <a:fillRect/>
          </a:stretch>
        </p:blipFill>
        <p:spPr>
          <a:xfrm>
            <a:off x="845825" y="1941425"/>
            <a:ext cx="3528798" cy="236430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46"/>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308" name="Google Shape;308;p46"/>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309" name="Google Shape;309;p46"/>
          <p:cNvSpPr txBox="1">
            <a:spLocks noGrp="1"/>
          </p:cNvSpPr>
          <p:nvPr>
            <p:ph type="body" idx="1"/>
          </p:nvPr>
        </p:nvSpPr>
        <p:spPr>
          <a:xfrm>
            <a:off x="2480000" y="1857375"/>
            <a:ext cx="5623500" cy="2852400"/>
          </a:xfrm>
          <a:prstGeom prst="rect">
            <a:avLst/>
          </a:prstGeom>
          <a:noFill/>
          <a:ln>
            <a:noFill/>
          </a:ln>
        </p:spPr>
        <p:txBody>
          <a:bodyPr spcFirstLastPara="1" wrap="square" lIns="68575" tIns="34275" rIns="68575" bIns="34275" anchor="t" anchorCtr="0">
            <a:normAutofit/>
          </a:bodyPr>
          <a:lstStyle/>
          <a:p>
            <a:pPr marL="0" lvl="0" indent="0" algn="l" rtl="0">
              <a:lnSpc>
                <a:spcPct val="115000"/>
              </a:lnSpc>
              <a:spcBef>
                <a:spcPts val="800"/>
              </a:spcBef>
              <a:spcAft>
                <a:spcPts val="0"/>
              </a:spcAft>
              <a:buNone/>
            </a:pPr>
            <a:r>
              <a:rPr lang="en-GB" sz="1808" dirty="0">
                <a:solidFill>
                  <a:schemeClr val="dk1"/>
                </a:solidFill>
              </a:rPr>
              <a:t>We are being detectives! </a:t>
            </a:r>
            <a:endParaRPr sz="1808" dirty="0">
              <a:solidFill>
                <a:schemeClr val="dk1"/>
              </a:solidFill>
            </a:endParaRPr>
          </a:p>
          <a:p>
            <a:pPr marL="0" lvl="0" indent="0" algn="l" rtl="0">
              <a:lnSpc>
                <a:spcPct val="115000"/>
              </a:lnSpc>
              <a:spcBef>
                <a:spcPts val="800"/>
              </a:spcBef>
              <a:spcAft>
                <a:spcPts val="0"/>
              </a:spcAft>
              <a:buNone/>
            </a:pPr>
            <a:r>
              <a:rPr lang="en-GB" sz="1808" dirty="0">
                <a:solidFill>
                  <a:schemeClr val="dk1"/>
                </a:solidFill>
              </a:rPr>
              <a:t>We are going to take a close look at two </a:t>
            </a:r>
            <a:r>
              <a:rPr lang="en-GB" sz="1808" b="1" dirty="0">
                <a:solidFill>
                  <a:schemeClr val="dk1"/>
                </a:solidFill>
              </a:rPr>
              <a:t>primary sources.</a:t>
            </a:r>
            <a:r>
              <a:rPr lang="en-GB" sz="1808" dirty="0">
                <a:solidFill>
                  <a:schemeClr val="dk1"/>
                </a:solidFill>
              </a:rPr>
              <a:t> One is from the time that Fred began his work, and the other is more recent. </a:t>
            </a:r>
            <a:endParaRPr sz="408" dirty="0">
              <a:solidFill>
                <a:schemeClr val="dk1"/>
              </a:solidFill>
            </a:endParaRPr>
          </a:p>
          <a:p>
            <a:pPr marL="0" lvl="0" indent="0" algn="l" rtl="0">
              <a:lnSpc>
                <a:spcPct val="115000"/>
              </a:lnSpc>
              <a:spcBef>
                <a:spcPts val="800"/>
              </a:spcBef>
              <a:spcAft>
                <a:spcPts val="0"/>
              </a:spcAft>
              <a:buNone/>
            </a:pPr>
            <a:r>
              <a:rPr lang="en-GB" sz="1808" dirty="0">
                <a:solidFill>
                  <a:schemeClr val="dk1"/>
                </a:solidFill>
              </a:rPr>
              <a:t>We need to look for things that are the same, and things that are different. This can help us to understand </a:t>
            </a:r>
            <a:r>
              <a:rPr lang="en-GB" sz="1808" i="1" dirty="0">
                <a:solidFill>
                  <a:schemeClr val="dk1"/>
                </a:solidFill>
              </a:rPr>
              <a:t>why</a:t>
            </a:r>
            <a:r>
              <a:rPr lang="en-GB" sz="1808" dirty="0">
                <a:solidFill>
                  <a:schemeClr val="dk1"/>
                </a:solidFill>
              </a:rPr>
              <a:t> things have changed over time. </a:t>
            </a:r>
            <a:endParaRPr sz="1808" dirty="0">
              <a:solidFill>
                <a:schemeClr val="dk1"/>
              </a:solidFill>
            </a:endParaRPr>
          </a:p>
        </p:txBody>
      </p:sp>
      <p:sp>
        <p:nvSpPr>
          <p:cNvPr id="310" name="Google Shape;310;p46"/>
          <p:cNvSpPr txBox="1">
            <a:spLocks noGrp="1"/>
          </p:cNvSpPr>
          <p:nvPr>
            <p:ph type="title"/>
          </p:nvPr>
        </p:nvSpPr>
        <p:spPr>
          <a:xfrm>
            <a:off x="628500" y="561425"/>
            <a:ext cx="8207100" cy="9942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Source Analysis - Graphic Organiser </a:t>
            </a:r>
            <a:endParaRPr sz="2400" b="1">
              <a:solidFill>
                <a:srgbClr val="9DBCB4"/>
              </a:solidFill>
            </a:endParaRPr>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9411"/>
              <a:buFont typeface="Calibri"/>
              <a:buNone/>
            </a:pPr>
            <a:r>
              <a:rPr lang="en-GB" sz="3022" b="1"/>
              <a:t>Why Help? </a:t>
            </a:r>
            <a:r>
              <a:rPr lang="en-GB" sz="3022"/>
              <a:t>Motivation in the Past… and Present </a:t>
            </a:r>
            <a:endParaRPr sz="3022"/>
          </a:p>
        </p:txBody>
      </p:sp>
      <p:pic>
        <p:nvPicPr>
          <p:cNvPr id="311" name="Google Shape;311;p46"/>
          <p:cNvPicPr preferRelativeResize="0"/>
          <p:nvPr/>
        </p:nvPicPr>
        <p:blipFill>
          <a:blip r:embed="rId4">
            <a:alphaModFix/>
          </a:blip>
          <a:stretch>
            <a:fillRect/>
          </a:stretch>
        </p:blipFill>
        <p:spPr>
          <a:xfrm>
            <a:off x="628500" y="1857375"/>
            <a:ext cx="1428750" cy="1428750"/>
          </a:xfrm>
          <a:prstGeom prst="rect">
            <a:avLst/>
          </a:prstGeom>
          <a:noFill/>
          <a:ln>
            <a:noFill/>
          </a:ln>
        </p:spPr>
      </p:pic>
      <p:pic>
        <p:nvPicPr>
          <p:cNvPr id="312" name="Google Shape;312;p46"/>
          <p:cNvPicPr preferRelativeResize="0"/>
          <p:nvPr/>
        </p:nvPicPr>
        <p:blipFill>
          <a:blip r:embed="rId5">
            <a:alphaModFix/>
          </a:blip>
          <a:stretch>
            <a:fillRect/>
          </a:stretch>
        </p:blipFill>
        <p:spPr>
          <a:xfrm rot="5400000">
            <a:off x="1063050" y="2902000"/>
            <a:ext cx="994200" cy="9942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47"/>
          <p:cNvSpPr txBox="1">
            <a:spLocks noGrp="1"/>
          </p:cNvSpPr>
          <p:nvPr>
            <p:ph type="body" idx="1"/>
          </p:nvPr>
        </p:nvSpPr>
        <p:spPr>
          <a:xfrm>
            <a:off x="277825" y="126900"/>
            <a:ext cx="8588400" cy="605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1018"/>
              <a:buNone/>
            </a:pPr>
            <a:r>
              <a:rPr lang="en-GB" sz="2165" b="1">
                <a:solidFill>
                  <a:srgbClr val="EE6C3A"/>
                </a:solidFill>
              </a:rPr>
              <a:t>Graphic Organiser: Why Should We Help?</a:t>
            </a:r>
            <a:endParaRPr sz="2165" b="1">
              <a:solidFill>
                <a:srgbClr val="EE6C3A"/>
              </a:solidFill>
            </a:endParaRPr>
          </a:p>
        </p:txBody>
      </p:sp>
      <p:graphicFrame>
        <p:nvGraphicFramePr>
          <p:cNvPr id="318" name="Google Shape;318;p47"/>
          <p:cNvGraphicFramePr/>
          <p:nvPr>
            <p:extLst>
              <p:ext uri="{D42A27DB-BD31-4B8C-83A1-F6EECF244321}">
                <p14:modId xmlns:p14="http://schemas.microsoft.com/office/powerpoint/2010/main" val="2676058060"/>
              </p:ext>
            </p:extLst>
          </p:nvPr>
        </p:nvGraphicFramePr>
        <p:xfrm>
          <a:off x="277800" y="1088438"/>
          <a:ext cx="8588375" cy="3505110"/>
        </p:xfrm>
        <a:graphic>
          <a:graphicData uri="http://schemas.openxmlformats.org/drawingml/2006/table">
            <a:tbl>
              <a:tblPr>
                <a:noFill/>
                <a:tableStyleId>{884FCEA2-55FA-4F18-BE12-0B1D8AC64FDB}</a:tableStyleId>
              </a:tblPr>
              <a:tblGrid>
                <a:gridCol w="1336400">
                  <a:extLst>
                    <a:ext uri="{9D8B030D-6E8A-4147-A177-3AD203B41FA5}">
                      <a16:colId xmlns:a16="http://schemas.microsoft.com/office/drawing/2014/main" val="20000"/>
                    </a:ext>
                  </a:extLst>
                </a:gridCol>
                <a:gridCol w="2586400">
                  <a:extLst>
                    <a:ext uri="{9D8B030D-6E8A-4147-A177-3AD203B41FA5}">
                      <a16:colId xmlns:a16="http://schemas.microsoft.com/office/drawing/2014/main" val="20001"/>
                    </a:ext>
                  </a:extLst>
                </a:gridCol>
                <a:gridCol w="2351350">
                  <a:extLst>
                    <a:ext uri="{9D8B030D-6E8A-4147-A177-3AD203B41FA5}">
                      <a16:colId xmlns:a16="http://schemas.microsoft.com/office/drawing/2014/main" val="20002"/>
                    </a:ext>
                  </a:extLst>
                </a:gridCol>
                <a:gridCol w="2314225">
                  <a:extLst>
                    <a:ext uri="{9D8B030D-6E8A-4147-A177-3AD203B41FA5}">
                      <a16:colId xmlns:a16="http://schemas.microsoft.com/office/drawing/2014/main" val="20003"/>
                    </a:ext>
                  </a:extLst>
                </a:gridCol>
              </a:tblGrid>
              <a:tr h="408475">
                <a:tc>
                  <a:txBody>
                    <a:bodyPr/>
                    <a:lstStyle/>
                    <a:p>
                      <a:pPr marL="0" lvl="0" indent="0" algn="ctr" rtl="0">
                        <a:spcBef>
                          <a:spcPts val="0"/>
                        </a:spcBef>
                        <a:spcAft>
                          <a:spcPts val="0"/>
                        </a:spcAft>
                        <a:buNone/>
                      </a:pPr>
                      <a:r>
                        <a:rPr lang="en-GB" sz="1700" b="1"/>
                        <a:t>Source</a:t>
                      </a:r>
                      <a:endParaRPr sz="1700" b="1"/>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EE6C3A"/>
                    </a:solidFill>
                  </a:tcPr>
                </a:tc>
                <a:tc>
                  <a:txBody>
                    <a:bodyPr/>
                    <a:lstStyle/>
                    <a:p>
                      <a:pPr marL="0" lvl="0" indent="0" algn="ctr" rtl="0">
                        <a:spcBef>
                          <a:spcPts val="0"/>
                        </a:spcBef>
                        <a:spcAft>
                          <a:spcPts val="0"/>
                        </a:spcAft>
                        <a:buNone/>
                      </a:pPr>
                      <a:r>
                        <a:rPr lang="en-GB" sz="1700" b="1"/>
                        <a:t>What did they say about eye health?</a:t>
                      </a:r>
                      <a:endParaRPr sz="1700" b="1"/>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EE6C3A"/>
                    </a:solidFill>
                  </a:tcPr>
                </a:tc>
                <a:tc>
                  <a:txBody>
                    <a:bodyPr/>
                    <a:lstStyle/>
                    <a:p>
                      <a:pPr marL="0" lvl="0" indent="0" algn="ctr" rtl="0">
                        <a:spcBef>
                          <a:spcPts val="0"/>
                        </a:spcBef>
                        <a:spcAft>
                          <a:spcPts val="0"/>
                        </a:spcAft>
                        <a:buNone/>
                      </a:pPr>
                      <a:r>
                        <a:rPr lang="en-GB" sz="1700" b="1"/>
                        <a:t>Why did they think it was important to help people see better?</a:t>
                      </a:r>
                      <a:endParaRPr sz="1700" b="1"/>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EE6C3A"/>
                    </a:solidFill>
                  </a:tcPr>
                </a:tc>
                <a:tc>
                  <a:txBody>
                    <a:bodyPr/>
                    <a:lstStyle/>
                    <a:p>
                      <a:pPr marL="0" lvl="0" indent="0" algn="ctr" rtl="0">
                        <a:spcBef>
                          <a:spcPts val="0"/>
                        </a:spcBef>
                        <a:spcAft>
                          <a:spcPts val="0"/>
                        </a:spcAft>
                        <a:buNone/>
                      </a:pPr>
                      <a:r>
                        <a:rPr lang="en-GB" sz="1700" b="1"/>
                        <a:t>What was important to them?</a:t>
                      </a:r>
                      <a:endParaRPr sz="1700" b="1"/>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EE6C3A"/>
                    </a:solidFill>
                  </a:tcPr>
                </a:tc>
                <a:extLst>
                  <a:ext uri="{0D108BD9-81ED-4DB2-BD59-A6C34878D82A}">
                    <a16:rowId xmlns:a16="http://schemas.microsoft.com/office/drawing/2014/main" val="10000"/>
                  </a:ext>
                </a:extLst>
              </a:tr>
              <a:tr h="875675">
                <a:tc>
                  <a:txBody>
                    <a:bodyPr/>
                    <a:lstStyle/>
                    <a:p>
                      <a:pPr marL="0" lvl="0" indent="0" algn="ctr" rtl="0">
                        <a:spcBef>
                          <a:spcPts val="0"/>
                        </a:spcBef>
                        <a:spcAft>
                          <a:spcPts val="0"/>
                        </a:spcAft>
                        <a:buNone/>
                      </a:pPr>
                      <a:endParaRPr b="1"/>
                    </a:p>
                    <a:p>
                      <a:pPr marL="0" lvl="0" indent="0" algn="ctr" rtl="0">
                        <a:spcBef>
                          <a:spcPts val="0"/>
                        </a:spcBef>
                        <a:spcAft>
                          <a:spcPts val="0"/>
                        </a:spcAft>
                        <a:buNone/>
                      </a:pPr>
                      <a:r>
                        <a:rPr lang="en-GB" b="1"/>
                        <a:t>Fred Hollows</a:t>
                      </a:r>
                      <a:endParaRPr b="1"/>
                    </a:p>
                    <a:p>
                      <a:pPr marL="0" lvl="0" indent="0" algn="ctr" rtl="0">
                        <a:spcBef>
                          <a:spcPts val="0"/>
                        </a:spcBef>
                        <a:spcAft>
                          <a:spcPts val="0"/>
                        </a:spcAft>
                        <a:buNone/>
                      </a:pPr>
                      <a:r>
                        <a:rPr lang="en-GB" b="1"/>
                        <a:t>(Past)</a:t>
                      </a:r>
                      <a:endParaRPr b="1"/>
                    </a:p>
                    <a:p>
                      <a:pPr marL="0" lvl="0" indent="0" algn="ctr" rtl="0">
                        <a:spcBef>
                          <a:spcPts val="0"/>
                        </a:spcBef>
                        <a:spcAft>
                          <a:spcPts val="0"/>
                        </a:spcAft>
                        <a:buNone/>
                      </a:pPr>
                      <a:endParaRPr b="1"/>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102725">
                <a:tc>
                  <a:txBody>
                    <a:bodyPr/>
                    <a:lstStyle/>
                    <a:p>
                      <a:pPr marL="0" lvl="0" indent="0" algn="ctr" rtl="0">
                        <a:spcBef>
                          <a:spcPts val="0"/>
                        </a:spcBef>
                        <a:spcAft>
                          <a:spcPts val="0"/>
                        </a:spcAft>
                        <a:buNone/>
                      </a:pPr>
                      <a:endParaRPr b="1" dirty="0"/>
                    </a:p>
                    <a:p>
                      <a:pPr marL="0" lvl="0" indent="0" algn="ctr" rtl="0">
                        <a:spcBef>
                          <a:spcPts val="0"/>
                        </a:spcBef>
                        <a:spcAft>
                          <a:spcPts val="0"/>
                        </a:spcAft>
                        <a:buNone/>
                      </a:pPr>
                      <a:r>
                        <a:rPr lang="en-GB" b="1" dirty="0"/>
                        <a:t>Fred Hollows Foundation NZ</a:t>
                      </a:r>
                      <a:endParaRPr b="1" dirty="0"/>
                    </a:p>
                    <a:p>
                      <a:pPr marL="0" lvl="0" indent="0" algn="ctr" rtl="0">
                        <a:spcBef>
                          <a:spcPts val="0"/>
                        </a:spcBef>
                        <a:spcAft>
                          <a:spcPts val="0"/>
                        </a:spcAft>
                        <a:buNone/>
                      </a:pPr>
                      <a:r>
                        <a:rPr lang="en-GB" b="1" dirty="0"/>
                        <a:t>(Present)</a:t>
                      </a:r>
                      <a:endParaRPr b="1" dirty="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None/>
                      </a:pPr>
                      <a:endParaRPr dirty="0"/>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48"/>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325" name="Google Shape;325;p48"/>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326" name="Google Shape;326;p48"/>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a:solidFill>
                  <a:srgbClr val="9DBCB4"/>
                </a:solidFill>
              </a:rPr>
              <a:t>Review Activities - Differentiated</a:t>
            </a:r>
            <a:endParaRPr sz="2400" b="1"/>
          </a:p>
          <a:p>
            <a:pPr marL="0" lvl="0" indent="0" algn="l" rtl="0">
              <a:lnSpc>
                <a:spcPct val="90000"/>
              </a:lnSpc>
              <a:spcBef>
                <a:spcPts val="0"/>
              </a:spcBef>
              <a:spcAft>
                <a:spcPts val="0"/>
              </a:spcAft>
              <a:buClr>
                <a:schemeClr val="dk1"/>
              </a:buClr>
              <a:buSzPts val="2400"/>
              <a:buFont typeface="Calibri"/>
              <a:buNone/>
            </a:pPr>
            <a:r>
              <a:rPr lang="en-GB" sz="1100"/>
              <a:t>  </a:t>
            </a:r>
            <a:br>
              <a:rPr lang="en-GB"/>
            </a:br>
            <a:r>
              <a:rPr lang="en-GB" b="1"/>
              <a:t>Student or Teacher Choice</a:t>
            </a:r>
            <a:endParaRPr sz="3133" b="1"/>
          </a:p>
        </p:txBody>
      </p:sp>
      <p:sp>
        <p:nvSpPr>
          <p:cNvPr id="327" name="Google Shape;327;p48"/>
          <p:cNvSpPr txBox="1"/>
          <p:nvPr/>
        </p:nvSpPr>
        <p:spPr>
          <a:xfrm>
            <a:off x="628650" y="1419000"/>
            <a:ext cx="7160100" cy="3231624"/>
          </a:xfrm>
          <a:prstGeom prst="rect">
            <a:avLst/>
          </a:prstGeom>
          <a:noFill/>
          <a:ln>
            <a:noFill/>
          </a:ln>
        </p:spPr>
        <p:txBody>
          <a:bodyPr spcFirstLastPara="1" wrap="square" lIns="91425" tIns="91425" rIns="91425" bIns="91425" anchor="t" anchorCtr="0">
            <a:spAutoFit/>
          </a:bodyPr>
          <a:lstStyle/>
          <a:p>
            <a:pPr marL="457200" lvl="0" indent="-298450" algn="l" rtl="0">
              <a:spcBef>
                <a:spcPts val="0"/>
              </a:spcBef>
              <a:spcAft>
                <a:spcPts val="0"/>
              </a:spcAft>
              <a:buSzPts val="1100"/>
              <a:buFont typeface="Arial" panose="020B0604020202020204" pitchFamily="34" charset="0"/>
              <a:buChar char="•"/>
            </a:pPr>
            <a:r>
              <a:rPr lang="en-GB" sz="1100" dirty="0"/>
              <a:t>Write a short paragraph, poem, or create a drawing that illustrates what you admire about Professor Fred Hollows and why. Think about his dedication to helping others and his legacy of making a difference in the world.</a:t>
            </a:r>
            <a:endParaRPr sz="1100" dirty="0"/>
          </a:p>
          <a:p>
            <a:pPr marL="628650" lvl="0" indent="-171450" algn="l" rtl="0">
              <a:spcBef>
                <a:spcPts val="0"/>
              </a:spcBef>
              <a:spcAft>
                <a:spcPts val="0"/>
              </a:spcAft>
              <a:buFont typeface="Arial" panose="020B0604020202020204" pitchFamily="34" charset="0"/>
              <a:buChar char="•"/>
            </a:pPr>
            <a:endParaRPr sz="1100" dirty="0">
              <a:solidFill>
                <a:schemeClr val="dk1"/>
              </a:solidFill>
            </a:endParaRPr>
          </a:p>
          <a:p>
            <a:pPr marL="457200" lvl="0" indent="-298450" algn="l" rtl="0">
              <a:spcBef>
                <a:spcPts val="0"/>
              </a:spcBef>
              <a:spcAft>
                <a:spcPts val="0"/>
              </a:spcAft>
              <a:buSzPts val="1100"/>
              <a:buFont typeface="Arial" panose="020B0604020202020204" pitchFamily="34" charset="0"/>
              <a:buChar char="•"/>
            </a:pPr>
            <a:r>
              <a:rPr lang="en-GB" sz="1100" dirty="0">
                <a:solidFill>
                  <a:schemeClr val="dk1"/>
                </a:solidFill>
              </a:rPr>
              <a:t>Values Debate: Divide students into groups and assign each group a school value to defend. Ask each group to research and prepare arguments for why their value is important and how it can be demonstrated in the school community. After the debate, ask students to reflect on what they learned and how they can apply the values in their own lives.</a:t>
            </a:r>
            <a:endParaRPr sz="1100" dirty="0">
              <a:solidFill>
                <a:schemeClr val="dk1"/>
              </a:solidFill>
            </a:endParaRPr>
          </a:p>
          <a:p>
            <a:pPr marL="628650" lvl="0" indent="-171450" algn="l" rtl="0">
              <a:spcBef>
                <a:spcPts val="0"/>
              </a:spcBef>
              <a:spcAft>
                <a:spcPts val="0"/>
              </a:spcAft>
              <a:buFont typeface="Arial" panose="020B0604020202020204" pitchFamily="34" charset="0"/>
              <a:buChar char="•"/>
            </a:pPr>
            <a:endParaRPr sz="1100" dirty="0">
              <a:solidFill>
                <a:schemeClr val="dk1"/>
              </a:solidFill>
            </a:endParaRPr>
          </a:p>
          <a:p>
            <a:pPr marL="457200" lvl="0" indent="-298450" algn="l" rtl="0">
              <a:spcBef>
                <a:spcPts val="0"/>
              </a:spcBef>
              <a:spcAft>
                <a:spcPts val="0"/>
              </a:spcAft>
              <a:buSzPts val="1100"/>
              <a:buFont typeface="Arial" panose="020B0604020202020204" pitchFamily="34" charset="0"/>
              <a:buChar char="•"/>
            </a:pPr>
            <a:r>
              <a:rPr lang="en-GB" sz="1100" dirty="0">
                <a:solidFill>
                  <a:schemeClr val="dk1"/>
                </a:solidFill>
              </a:rPr>
              <a:t>Values in Action: Ask students to choose a value and research examples of people who embody that value in their work or personal life. Encourage them to think about how the value is demonstrated in their actions and behaviour. This activity can help students understand the practical application of values in real-life situations. Fred is a great example of this. </a:t>
            </a:r>
            <a:endParaRPr sz="1100" dirty="0">
              <a:solidFill>
                <a:schemeClr val="dk1"/>
              </a:solidFill>
            </a:endParaRPr>
          </a:p>
          <a:p>
            <a:pPr marL="628650" lvl="0" indent="-171450" algn="l" rtl="0">
              <a:spcBef>
                <a:spcPts val="0"/>
              </a:spcBef>
              <a:spcAft>
                <a:spcPts val="0"/>
              </a:spcAft>
              <a:buFont typeface="Arial" panose="020B0604020202020204" pitchFamily="34" charset="0"/>
              <a:buChar char="•"/>
            </a:pPr>
            <a:endParaRPr sz="1100" dirty="0">
              <a:solidFill>
                <a:schemeClr val="dk1"/>
              </a:solidFill>
            </a:endParaRPr>
          </a:p>
          <a:p>
            <a:pPr marL="457200" lvl="0" indent="-298450" algn="l" rtl="0">
              <a:spcBef>
                <a:spcPts val="0"/>
              </a:spcBef>
              <a:spcAft>
                <a:spcPts val="0"/>
              </a:spcAft>
              <a:buSzPts val="1100"/>
              <a:buFont typeface="Arial" panose="020B0604020202020204" pitchFamily="34" charset="0"/>
              <a:buChar char="•"/>
            </a:pPr>
            <a:r>
              <a:rPr lang="en-GB" sz="1100" dirty="0">
                <a:solidFill>
                  <a:schemeClr val="dk1"/>
                </a:solidFill>
              </a:rPr>
              <a:t>Values Discussion: Choose a value and ask students to share their personal experiences or observations of how the value is demonstrated in society. Encourage them to reflect on how the value has impacted their own lives and how they can embody the value in their own behaviour. This activity can help students develop their communication skills and engage in a thoughtful discussion about values.</a:t>
            </a:r>
            <a:endParaRPr sz="11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7"/>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24" name="Google Shape;124;p27"/>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25" name="Google Shape;125;p27"/>
          <p:cNvSpPr txBox="1">
            <a:spLocks noGrp="1"/>
          </p:cNvSpPr>
          <p:nvPr>
            <p:ph type="body" idx="1"/>
          </p:nvPr>
        </p:nvSpPr>
        <p:spPr>
          <a:xfrm>
            <a:off x="2532800" y="1627625"/>
            <a:ext cx="5070000" cy="2783400"/>
          </a:xfrm>
          <a:prstGeom prst="rect">
            <a:avLst/>
          </a:prstGeom>
          <a:noFill/>
          <a:ln>
            <a:noFill/>
          </a:ln>
        </p:spPr>
        <p:txBody>
          <a:bodyPr spcFirstLastPara="1" wrap="square" lIns="68575" tIns="34275" rIns="68575" bIns="34275" anchor="t" anchorCtr="0">
            <a:normAutofit fontScale="85000" lnSpcReduction="10000"/>
          </a:bodyPr>
          <a:lstStyle/>
          <a:p>
            <a:pPr marL="0" lvl="2" indent="0" algn="l" rtl="0">
              <a:spcBef>
                <a:spcPts val="400"/>
              </a:spcBef>
              <a:spcAft>
                <a:spcPts val="0"/>
              </a:spcAft>
              <a:buNone/>
            </a:pPr>
            <a:r>
              <a:rPr lang="en-GB" sz="2300">
                <a:solidFill>
                  <a:schemeClr val="dk1"/>
                </a:solidFill>
              </a:rPr>
              <a:t>Walk around the room and find classmates who demonstrate the values shown. </a:t>
            </a:r>
            <a:endParaRPr sz="2300">
              <a:solidFill>
                <a:schemeClr val="dk1"/>
              </a:solidFill>
            </a:endParaRPr>
          </a:p>
          <a:p>
            <a:pPr marL="0" lvl="2" indent="0" algn="l" rtl="0">
              <a:spcBef>
                <a:spcPts val="400"/>
              </a:spcBef>
              <a:spcAft>
                <a:spcPts val="0"/>
              </a:spcAft>
              <a:buNone/>
            </a:pPr>
            <a:endParaRPr sz="2300">
              <a:solidFill>
                <a:schemeClr val="dk1"/>
              </a:solidFill>
            </a:endParaRPr>
          </a:p>
          <a:p>
            <a:pPr marL="0" lvl="2" indent="0" algn="l" rtl="0">
              <a:spcBef>
                <a:spcPts val="400"/>
              </a:spcBef>
              <a:spcAft>
                <a:spcPts val="0"/>
              </a:spcAft>
              <a:buNone/>
            </a:pPr>
            <a:r>
              <a:rPr lang="en-GB" sz="2300">
                <a:solidFill>
                  <a:schemeClr val="dk1"/>
                </a:solidFill>
              </a:rPr>
              <a:t>When you find someone who you believe shows the value in the things that they do, or how they behave, get them to sign the square. </a:t>
            </a:r>
            <a:endParaRPr sz="2300">
              <a:solidFill>
                <a:schemeClr val="dk1"/>
              </a:solidFill>
            </a:endParaRPr>
          </a:p>
          <a:p>
            <a:pPr marL="0" lvl="2" indent="0" algn="l" rtl="0">
              <a:spcBef>
                <a:spcPts val="400"/>
              </a:spcBef>
              <a:spcAft>
                <a:spcPts val="0"/>
              </a:spcAft>
              <a:buNone/>
            </a:pPr>
            <a:endParaRPr sz="2300">
              <a:solidFill>
                <a:schemeClr val="dk1"/>
              </a:solidFill>
            </a:endParaRPr>
          </a:p>
          <a:p>
            <a:pPr marL="0" lvl="2" indent="0" algn="l" rtl="0">
              <a:spcBef>
                <a:spcPts val="400"/>
              </a:spcBef>
              <a:spcAft>
                <a:spcPts val="0"/>
              </a:spcAft>
              <a:buNone/>
            </a:pPr>
            <a:r>
              <a:rPr lang="en-GB" sz="2300">
                <a:solidFill>
                  <a:schemeClr val="dk1"/>
                </a:solidFill>
              </a:rPr>
              <a:t>The first student to get a full row or column of signed squares wins.</a:t>
            </a:r>
            <a:endParaRPr sz="2300">
              <a:solidFill>
                <a:schemeClr val="dk1"/>
              </a:solidFill>
            </a:endParaRPr>
          </a:p>
          <a:p>
            <a:pPr marL="0" lvl="2" indent="0" algn="l" rtl="0">
              <a:spcBef>
                <a:spcPts val="400"/>
              </a:spcBef>
              <a:spcAft>
                <a:spcPts val="0"/>
              </a:spcAft>
              <a:buNone/>
            </a:pPr>
            <a:endParaRPr sz="2300">
              <a:solidFill>
                <a:schemeClr val="dk1"/>
              </a:solidFill>
            </a:endParaRPr>
          </a:p>
        </p:txBody>
      </p:sp>
      <p:sp>
        <p:nvSpPr>
          <p:cNvPr id="126" name="Google Shape;126;p27"/>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Starter</a:t>
            </a:r>
            <a:endParaRPr sz="2400" b="1"/>
          </a:p>
          <a:p>
            <a:pPr marL="0" lvl="0" indent="0" algn="l" rtl="0">
              <a:lnSpc>
                <a:spcPct val="90000"/>
              </a:lnSpc>
              <a:spcBef>
                <a:spcPts val="0"/>
              </a:spcBef>
              <a:spcAft>
                <a:spcPts val="0"/>
              </a:spcAft>
              <a:buClr>
                <a:schemeClr val="dk1"/>
              </a:buClr>
              <a:buSzPct val="218181"/>
              <a:buFont typeface="Calibri"/>
              <a:buNone/>
            </a:pPr>
            <a:r>
              <a:rPr lang="en-GB" sz="1100"/>
              <a:t>  </a:t>
            </a:r>
            <a:br>
              <a:rPr lang="en-GB"/>
            </a:br>
            <a:r>
              <a:rPr lang="en-GB" sz="3133" b="1"/>
              <a:t>Values Bingo!</a:t>
            </a:r>
            <a:endParaRPr sz="3133"/>
          </a:p>
        </p:txBody>
      </p:sp>
      <p:pic>
        <p:nvPicPr>
          <p:cNvPr id="127" name="Google Shape;127;p27"/>
          <p:cNvPicPr preferRelativeResize="0"/>
          <p:nvPr/>
        </p:nvPicPr>
        <p:blipFill>
          <a:blip r:embed="rId4">
            <a:alphaModFix/>
          </a:blip>
          <a:stretch>
            <a:fillRect/>
          </a:stretch>
        </p:blipFill>
        <p:spPr>
          <a:xfrm>
            <a:off x="628649" y="1627624"/>
            <a:ext cx="1904150" cy="19041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4" name="Picture 3">
            <a:extLst>
              <a:ext uri="{FF2B5EF4-FFF2-40B4-BE49-F238E27FC236}">
                <a16:creationId xmlns:a16="http://schemas.microsoft.com/office/drawing/2014/main" id="{0494FF64-9431-8764-0A30-CA048CE47C0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1440" y="-712334"/>
            <a:ext cx="9235440" cy="6263367"/>
          </a:xfrm>
          <a:prstGeom prst="rect">
            <a:avLst/>
          </a:prstGeom>
        </p:spPr>
      </p:pic>
      <p:cxnSp>
        <p:nvCxnSpPr>
          <p:cNvPr id="145" name="Google Shape;145;p29"/>
          <p:cNvCxnSpPr>
            <a:cxnSpLocks/>
          </p:cNvCxnSpPr>
          <p:nvPr/>
        </p:nvCxnSpPr>
        <p:spPr>
          <a:xfrm>
            <a:off x="4570200" y="26100"/>
            <a:ext cx="1800" cy="5117400"/>
          </a:xfrm>
          <a:prstGeom prst="straightConnector1">
            <a:avLst/>
          </a:prstGeom>
          <a:noFill/>
          <a:ln w="38100" cap="flat" cmpd="sng">
            <a:solidFill>
              <a:srgbClr val="EE6C3A"/>
            </a:solidFill>
            <a:prstDash val="solid"/>
            <a:round/>
            <a:headEnd type="none" w="med" len="med"/>
            <a:tailEnd type="none" w="med" len="med"/>
          </a:ln>
        </p:spPr>
      </p:cxnSp>
      <p:cxnSp>
        <p:nvCxnSpPr>
          <p:cNvPr id="146" name="Google Shape;146;p29"/>
          <p:cNvCxnSpPr/>
          <p:nvPr/>
        </p:nvCxnSpPr>
        <p:spPr>
          <a:xfrm>
            <a:off x="0" y="2419350"/>
            <a:ext cx="9144000" cy="0"/>
          </a:xfrm>
          <a:prstGeom prst="straightConnector1">
            <a:avLst/>
          </a:prstGeom>
          <a:noFill/>
          <a:ln w="38100" cap="flat" cmpd="sng">
            <a:solidFill>
              <a:srgbClr val="EE6C3A"/>
            </a:solidFill>
            <a:prstDash val="solid"/>
            <a:round/>
            <a:headEnd type="none" w="med" len="med"/>
            <a:tailEnd type="none"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53" name="Google Shape;153;p30"/>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54" name="Google Shape;154;p30"/>
          <p:cNvSpPr txBox="1">
            <a:spLocks noGrp="1"/>
          </p:cNvSpPr>
          <p:nvPr>
            <p:ph type="body" idx="1"/>
          </p:nvPr>
        </p:nvSpPr>
        <p:spPr>
          <a:xfrm>
            <a:off x="4495800" y="1639908"/>
            <a:ext cx="3767100" cy="2616600"/>
          </a:xfrm>
          <a:prstGeom prst="rect">
            <a:avLst/>
          </a:prstGeom>
          <a:noFill/>
          <a:ln>
            <a:noFill/>
          </a:ln>
        </p:spPr>
        <p:txBody>
          <a:bodyPr spcFirstLastPara="1" wrap="square" lIns="68575" tIns="34275" rIns="68575" bIns="34275" anchor="t" anchorCtr="0">
            <a:normAutofit fontScale="92500" lnSpcReduction="20000"/>
          </a:bodyPr>
          <a:lstStyle/>
          <a:p>
            <a:pPr marL="76200" lvl="0" indent="0" algn="l" rtl="0">
              <a:lnSpc>
                <a:spcPct val="120000"/>
              </a:lnSpc>
              <a:spcBef>
                <a:spcPts val="800"/>
              </a:spcBef>
              <a:spcAft>
                <a:spcPts val="0"/>
              </a:spcAft>
              <a:buClr>
                <a:schemeClr val="dk1"/>
              </a:buClr>
              <a:buSzPts val="2400"/>
              <a:buNone/>
            </a:pPr>
            <a:r>
              <a:rPr lang="en-GB" sz="2400" dirty="0">
                <a:solidFill>
                  <a:schemeClr val="dk1"/>
                </a:solidFill>
              </a:rPr>
              <a:t>Watch this video about Fred Hollows and then answer:</a:t>
            </a:r>
          </a:p>
          <a:p>
            <a:pPr marL="533400" lvl="0" indent="-457200" algn="l" rtl="0">
              <a:lnSpc>
                <a:spcPct val="120000"/>
              </a:lnSpc>
              <a:spcBef>
                <a:spcPts val="800"/>
              </a:spcBef>
              <a:spcAft>
                <a:spcPts val="0"/>
              </a:spcAft>
              <a:buClr>
                <a:schemeClr val="dk1"/>
              </a:buClr>
              <a:buSzPts val="2400"/>
              <a:buFont typeface="+mj-lt"/>
              <a:buAutoNum type="arabicPeriod"/>
            </a:pPr>
            <a:r>
              <a:rPr lang="en-GB" sz="2400" dirty="0">
                <a:solidFill>
                  <a:schemeClr val="dk1"/>
                </a:solidFill>
              </a:rPr>
              <a:t>What was Fred’s job?</a:t>
            </a:r>
            <a:endParaRPr sz="2400" dirty="0">
              <a:solidFill>
                <a:schemeClr val="dk1"/>
              </a:solidFill>
            </a:endParaRPr>
          </a:p>
          <a:p>
            <a:pPr marL="533400" lvl="0" indent="-457200" algn="l" rtl="0">
              <a:lnSpc>
                <a:spcPct val="120000"/>
              </a:lnSpc>
              <a:spcBef>
                <a:spcPts val="800"/>
              </a:spcBef>
              <a:spcAft>
                <a:spcPts val="0"/>
              </a:spcAft>
              <a:buClr>
                <a:schemeClr val="dk1"/>
              </a:buClr>
              <a:buSzPts val="2400"/>
              <a:buFont typeface="+mj-lt"/>
              <a:buAutoNum type="arabicPeriod"/>
            </a:pPr>
            <a:r>
              <a:rPr lang="en-GB" sz="2400" dirty="0">
                <a:solidFill>
                  <a:schemeClr val="dk1"/>
                </a:solidFill>
              </a:rPr>
              <a:t>How did he help others?</a:t>
            </a:r>
          </a:p>
          <a:p>
            <a:pPr marL="533400" lvl="0" indent="-457200" algn="l" rtl="0">
              <a:lnSpc>
                <a:spcPct val="120000"/>
              </a:lnSpc>
              <a:spcBef>
                <a:spcPts val="800"/>
              </a:spcBef>
              <a:spcAft>
                <a:spcPts val="0"/>
              </a:spcAft>
              <a:buClr>
                <a:schemeClr val="dk1"/>
              </a:buClr>
              <a:buSzPts val="2400"/>
              <a:buFont typeface="+mj-lt"/>
              <a:buAutoNum type="arabicPeriod"/>
            </a:pPr>
            <a:r>
              <a:rPr lang="en-GB" sz="2400" dirty="0">
                <a:solidFill>
                  <a:schemeClr val="dk1"/>
                </a:solidFill>
              </a:rPr>
              <a:t>Why did he want to help others?</a:t>
            </a:r>
            <a:endParaRPr sz="2400" dirty="0">
              <a:solidFill>
                <a:schemeClr val="dk1"/>
              </a:solidFill>
            </a:endParaRPr>
          </a:p>
        </p:txBody>
      </p:sp>
      <p:sp>
        <p:nvSpPr>
          <p:cNvPr id="155" name="Google Shape;155;p30"/>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dirty="0">
                <a:solidFill>
                  <a:srgbClr val="9DBCB4"/>
                </a:solidFill>
              </a:rPr>
              <a:t>Activity 1:</a:t>
            </a:r>
            <a:endParaRPr sz="2400" b="1" dirty="0"/>
          </a:p>
          <a:p>
            <a:pPr marL="0" lvl="0" indent="0" algn="l" rtl="0">
              <a:lnSpc>
                <a:spcPct val="90000"/>
              </a:lnSpc>
              <a:spcBef>
                <a:spcPts val="0"/>
              </a:spcBef>
              <a:spcAft>
                <a:spcPts val="0"/>
              </a:spcAft>
              <a:buClr>
                <a:schemeClr val="dk1"/>
              </a:buClr>
              <a:buSzPts val="2400"/>
              <a:buFont typeface="Calibri"/>
              <a:buNone/>
            </a:pPr>
            <a:r>
              <a:rPr lang="en-GB" sz="1100" dirty="0"/>
              <a:t>  </a:t>
            </a:r>
            <a:br>
              <a:rPr lang="en-GB" dirty="0"/>
            </a:br>
            <a:r>
              <a:rPr lang="en-GB" sz="3133" b="1" dirty="0"/>
              <a:t>Who was Fred Hollows?</a:t>
            </a:r>
            <a:endParaRPr sz="3133" dirty="0"/>
          </a:p>
        </p:txBody>
      </p:sp>
      <p:pic>
        <p:nvPicPr>
          <p:cNvPr id="156" name="Google Shape;156;p30" descr="Meet Fred Hollows captures the story of one of New Zealand's greatest icons. It reveals that Fred was an ordinary boy who grew up to do extraordinary things. He spent his entire life fighting to end avoidable blindness and improving health services for Indigenous Australians. Thanks to Fred's efforts, millions of people around the world have been given the gift of sight. Fred is proof that one person can make a difference in the world. &#10;&#10;The Fred Hollows Foundation NZ would like to thank the following contributors for allowing us to use their photos and images in this film:&#10;&#10;Robert Pearce - Jonathon Chester - Steve Christo - Stephen Ellison - Dan Strachan - George Fetting - Colin Tounsend - Hugh Rutherford - David Broadbent - Peter Solness - Michael Amendolia&#10;&#10;Adam Spencer&#10;&#10;&quot;They Used to call it Sandy Blight - Nomad Films International&#10;&quot;For All The World To see&quot; - Ronin Films&#10;Channel 9 - 60 Minutes&#10;Channel 10 - Inside Edition&#10;Channel 9 - Sunday Program&#10;Tilganga Eye Centre&#10;The Hollows family&#10;Fairfax Photos&#10;Newspix&#10;&#10;Produced by Plump Films&#10;Modified by FHFNZ&#10;www.hollows.org.nz&#10;&#10;Voice over by Peter McIlwaine&#10;Music by Ella Rose &#10;http://www.ellarose-music.com/" title="Meet Fred Hollows - Legendary Kiwi Eye Doctor">
            <a:hlinkClick r:id="rId4"/>
          </p:cNvPr>
          <p:cNvPicPr preferRelativeResize="0"/>
          <p:nvPr/>
        </p:nvPicPr>
        <p:blipFill>
          <a:blip r:embed="rId5">
            <a:alphaModFix/>
          </a:blip>
          <a:stretch>
            <a:fillRect/>
          </a:stretch>
        </p:blipFill>
        <p:spPr>
          <a:xfrm>
            <a:off x="774075" y="1883024"/>
            <a:ext cx="3422375" cy="1925100"/>
          </a:xfrm>
          <a:prstGeom prst="rect">
            <a:avLst/>
          </a:prstGeom>
          <a:noFill/>
          <a:ln>
            <a:noFill/>
          </a:ln>
        </p:spPr>
      </p:pic>
      <p:pic>
        <p:nvPicPr>
          <p:cNvPr id="157" name="Google Shape;157;p30"/>
          <p:cNvPicPr preferRelativeResize="0"/>
          <p:nvPr/>
        </p:nvPicPr>
        <p:blipFill>
          <a:blip r:embed="rId6">
            <a:alphaModFix/>
          </a:blip>
          <a:stretch>
            <a:fillRect/>
          </a:stretch>
        </p:blipFill>
        <p:spPr>
          <a:xfrm>
            <a:off x="7524425" y="367647"/>
            <a:ext cx="1108500" cy="1108500"/>
          </a:xfrm>
          <a:prstGeom prst="rect">
            <a:avLst/>
          </a:prstGeom>
          <a:noFill/>
          <a:ln>
            <a:noFill/>
          </a:ln>
        </p:spPr>
      </p:pic>
      <p:sp>
        <p:nvSpPr>
          <p:cNvPr id="3" name="TextBox 2">
            <a:extLst>
              <a:ext uri="{FF2B5EF4-FFF2-40B4-BE49-F238E27FC236}">
                <a16:creationId xmlns:a16="http://schemas.microsoft.com/office/drawing/2014/main" id="{804BE34D-57C5-7DAA-F500-C69980800302}"/>
              </a:ext>
            </a:extLst>
          </p:cNvPr>
          <p:cNvSpPr txBox="1"/>
          <p:nvPr/>
        </p:nvSpPr>
        <p:spPr>
          <a:xfrm>
            <a:off x="499755" y="3908881"/>
            <a:ext cx="4572000" cy="307777"/>
          </a:xfrm>
          <a:prstGeom prst="rect">
            <a:avLst/>
          </a:prstGeom>
          <a:noFill/>
        </p:spPr>
        <p:txBody>
          <a:bodyPr wrap="square">
            <a:spAutoFit/>
          </a:bodyPr>
          <a:lstStyle/>
          <a:p>
            <a:r>
              <a:rPr lang="en-NZ" dirty="0"/>
              <a:t>https://www.youtube.com/watch?v=gAIDNk0m4ig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10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1"/>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64" name="Google Shape;164;p31"/>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65" name="Google Shape;165;p31"/>
          <p:cNvSpPr txBox="1">
            <a:spLocks noGrp="1"/>
          </p:cNvSpPr>
          <p:nvPr>
            <p:ph type="body" idx="1"/>
          </p:nvPr>
        </p:nvSpPr>
        <p:spPr>
          <a:xfrm>
            <a:off x="2239725" y="1452875"/>
            <a:ext cx="5731500" cy="3241500"/>
          </a:xfrm>
          <a:prstGeom prst="rect">
            <a:avLst/>
          </a:prstGeom>
          <a:noFill/>
          <a:ln>
            <a:noFill/>
          </a:ln>
        </p:spPr>
        <p:txBody>
          <a:bodyPr spcFirstLastPara="1" wrap="square" lIns="68575" tIns="34275" rIns="68575" bIns="34275" anchor="t" anchorCtr="0">
            <a:noAutofit/>
          </a:bodyPr>
          <a:lstStyle/>
          <a:p>
            <a:pPr marL="0" lvl="0" indent="0" algn="l" rtl="0">
              <a:lnSpc>
                <a:spcPct val="95000"/>
              </a:lnSpc>
              <a:spcBef>
                <a:spcPts val="800"/>
              </a:spcBef>
              <a:spcAft>
                <a:spcPts val="0"/>
              </a:spcAft>
              <a:buSzPts val="770"/>
              <a:buNone/>
            </a:pPr>
            <a:r>
              <a:rPr lang="en-GB" sz="1779">
                <a:solidFill>
                  <a:schemeClr val="dk1"/>
                </a:solidFill>
              </a:rPr>
              <a:t>As a class, you are going to create a special museum exhibit about the life and achievements of Fred Hollows. </a:t>
            </a:r>
            <a:endParaRPr sz="1779">
              <a:solidFill>
                <a:schemeClr val="dk1"/>
              </a:solidFill>
            </a:endParaRPr>
          </a:p>
          <a:p>
            <a:pPr marL="0" lvl="0" indent="0" algn="l" rtl="0">
              <a:lnSpc>
                <a:spcPct val="95000"/>
              </a:lnSpc>
              <a:spcBef>
                <a:spcPts val="800"/>
              </a:spcBef>
              <a:spcAft>
                <a:spcPts val="0"/>
              </a:spcAft>
              <a:buSzPts val="770"/>
              <a:buNone/>
            </a:pPr>
            <a:r>
              <a:rPr lang="en-GB" sz="1779">
                <a:solidFill>
                  <a:schemeClr val="dk1"/>
                </a:solidFill>
              </a:rPr>
              <a:t>In an exhibit, you can walk around and read a biography, and view artefacts and images explaining more about the events in a person’s life. </a:t>
            </a:r>
            <a:endParaRPr sz="1779">
              <a:solidFill>
                <a:schemeClr val="dk1"/>
              </a:solidFill>
            </a:endParaRPr>
          </a:p>
          <a:p>
            <a:pPr marL="0" lvl="0" indent="0" algn="l" rtl="0">
              <a:lnSpc>
                <a:spcPct val="95000"/>
              </a:lnSpc>
              <a:spcBef>
                <a:spcPts val="800"/>
              </a:spcBef>
              <a:spcAft>
                <a:spcPts val="0"/>
              </a:spcAft>
              <a:buSzPts val="770"/>
              <a:buNone/>
            </a:pPr>
            <a:r>
              <a:rPr lang="en-GB" sz="1779">
                <a:solidFill>
                  <a:schemeClr val="dk1"/>
                </a:solidFill>
              </a:rPr>
              <a:t>A </a:t>
            </a:r>
            <a:r>
              <a:rPr lang="en-GB" sz="1779" b="1">
                <a:solidFill>
                  <a:schemeClr val="dk1"/>
                </a:solidFill>
              </a:rPr>
              <a:t>biography</a:t>
            </a:r>
            <a:r>
              <a:rPr lang="en-GB" sz="1779">
                <a:solidFill>
                  <a:schemeClr val="dk1"/>
                </a:solidFill>
              </a:rPr>
              <a:t> is a story about someone's life, usually a famous person or someone who has accomplished great things. </a:t>
            </a:r>
            <a:endParaRPr sz="1779">
              <a:solidFill>
                <a:schemeClr val="dk1"/>
              </a:solidFill>
            </a:endParaRPr>
          </a:p>
          <a:p>
            <a:pPr marL="0" lvl="0" indent="0" algn="l" rtl="0">
              <a:lnSpc>
                <a:spcPct val="95000"/>
              </a:lnSpc>
              <a:spcBef>
                <a:spcPts val="800"/>
              </a:spcBef>
              <a:spcAft>
                <a:spcPts val="0"/>
              </a:spcAft>
              <a:buSzPts val="770"/>
              <a:buNone/>
            </a:pPr>
            <a:r>
              <a:rPr lang="en-GB" sz="1779">
                <a:solidFill>
                  <a:schemeClr val="dk1"/>
                </a:solidFill>
              </a:rPr>
              <a:t>An </a:t>
            </a:r>
            <a:r>
              <a:rPr lang="en-GB" sz="1779" b="1">
                <a:solidFill>
                  <a:schemeClr val="dk1"/>
                </a:solidFill>
              </a:rPr>
              <a:t>artefact </a:t>
            </a:r>
            <a:r>
              <a:rPr lang="en-GB" sz="1779">
                <a:solidFill>
                  <a:schemeClr val="dk1"/>
                </a:solidFill>
              </a:rPr>
              <a:t>is a special object that had importance to the person. </a:t>
            </a:r>
            <a:endParaRPr sz="1779">
              <a:solidFill>
                <a:schemeClr val="dk1"/>
              </a:solidFill>
            </a:endParaRPr>
          </a:p>
        </p:txBody>
      </p:sp>
      <p:sp>
        <p:nvSpPr>
          <p:cNvPr id="166" name="Google Shape;166;p31"/>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2: Museum Exhibit </a:t>
            </a:r>
            <a:endParaRPr sz="2400" b="1"/>
          </a:p>
          <a:p>
            <a:pPr marL="0" lvl="0" indent="0" algn="l" rtl="0">
              <a:lnSpc>
                <a:spcPct val="90000"/>
              </a:lnSpc>
              <a:spcBef>
                <a:spcPts val="0"/>
              </a:spcBef>
              <a:spcAft>
                <a:spcPts val="0"/>
              </a:spcAft>
              <a:buClr>
                <a:schemeClr val="dk1"/>
              </a:buClr>
              <a:buSzPct val="218181"/>
              <a:buFont typeface="Calibri"/>
              <a:buNone/>
            </a:pPr>
            <a:r>
              <a:rPr lang="en-GB" sz="1100"/>
              <a:t>  </a:t>
            </a:r>
            <a:br>
              <a:rPr lang="en-GB"/>
            </a:br>
            <a:r>
              <a:rPr lang="en-GB" sz="3133" b="1"/>
              <a:t>Who was Fred Hollows?</a:t>
            </a:r>
            <a:endParaRPr sz="3133"/>
          </a:p>
        </p:txBody>
      </p:sp>
      <p:pic>
        <p:nvPicPr>
          <p:cNvPr id="167" name="Google Shape;167;p31"/>
          <p:cNvPicPr preferRelativeResize="0"/>
          <p:nvPr/>
        </p:nvPicPr>
        <p:blipFill>
          <a:blip r:embed="rId4">
            <a:alphaModFix/>
          </a:blip>
          <a:stretch>
            <a:fillRect/>
          </a:stretch>
        </p:blipFill>
        <p:spPr>
          <a:xfrm>
            <a:off x="804900" y="1711975"/>
            <a:ext cx="1168675" cy="11686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2"/>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algn="ctr"/>
            <a:endParaRPr>
              <a:solidFill>
                <a:schemeClr val="lt1"/>
              </a:solidFill>
              <a:latin typeface="Calibri"/>
              <a:ea typeface="Calibri"/>
              <a:cs typeface="Calibri"/>
              <a:sym typeface="Calibri"/>
            </a:endParaRPr>
          </a:p>
        </p:txBody>
      </p:sp>
      <p:pic>
        <p:nvPicPr>
          <p:cNvPr id="174" name="Google Shape;174;p32"/>
          <p:cNvPicPr preferRelativeResize="0"/>
          <p:nvPr/>
        </p:nvPicPr>
        <p:blipFill rotWithShape="1">
          <a:blip r:embed="rId3">
            <a:alphaModFix/>
          </a:blip>
          <a:srcRect/>
          <a:stretch/>
        </p:blipFill>
        <p:spPr>
          <a:xfrm>
            <a:off x="319178" y="356428"/>
            <a:ext cx="8516427" cy="4506127"/>
          </a:xfrm>
          <a:prstGeom prst="rect">
            <a:avLst/>
          </a:prstGeom>
          <a:noFill/>
          <a:ln>
            <a:noFill/>
          </a:ln>
        </p:spPr>
      </p:pic>
      <p:sp>
        <p:nvSpPr>
          <p:cNvPr id="175" name="Google Shape;175;p32"/>
          <p:cNvSpPr txBox="1">
            <a:spLocks noGrp="1"/>
          </p:cNvSpPr>
          <p:nvPr>
            <p:ph type="title"/>
          </p:nvPr>
        </p:nvSpPr>
        <p:spPr>
          <a:xfrm>
            <a:off x="552450" y="674800"/>
            <a:ext cx="8207100" cy="724500"/>
          </a:xfrm>
          <a:prstGeom prst="rect">
            <a:avLst/>
          </a:prstGeom>
          <a:noFill/>
          <a:ln>
            <a:noFill/>
          </a:ln>
        </p:spPr>
        <p:txBody>
          <a:bodyPr spcFirstLastPara="1" vert="horz" wrap="square" lIns="68575" tIns="34275" rIns="68575" bIns="34275" rtlCol="0" anchor="ctr" anchorCtr="0">
            <a:normAutofit fontScale="90000"/>
          </a:bodyPr>
          <a:lstStyle/>
          <a:p>
            <a:pPr>
              <a:buSzPct val="100000"/>
            </a:pPr>
            <a:br>
              <a:rPr lang="en-GB" sz="2400" b="1" dirty="0">
                <a:solidFill>
                  <a:srgbClr val="9DBCB4"/>
                </a:solidFill>
              </a:rPr>
            </a:br>
            <a:r>
              <a:rPr lang="en-GB" sz="2400" b="1" dirty="0">
                <a:solidFill>
                  <a:srgbClr val="9DBCB4"/>
                </a:solidFill>
              </a:rPr>
              <a:t>Starter </a:t>
            </a:r>
            <a:endParaRPr sz="2400" b="1" dirty="0">
              <a:solidFill>
                <a:srgbClr val="9DBCB4"/>
              </a:solidFill>
            </a:endParaRPr>
          </a:p>
          <a:p>
            <a:pPr>
              <a:buSzPct val="284212"/>
            </a:pPr>
            <a:endParaRPr sz="844" b="1" dirty="0">
              <a:solidFill>
                <a:srgbClr val="9DBCB4"/>
              </a:solidFill>
            </a:endParaRPr>
          </a:p>
          <a:p>
            <a:pPr>
              <a:buSzPct val="76595"/>
            </a:pPr>
            <a:r>
              <a:rPr lang="en-GB" b="1" dirty="0"/>
              <a:t>Challenges of the World </a:t>
            </a:r>
            <a:endParaRPr sz="3133" b="1" i="1" dirty="0"/>
          </a:p>
          <a:p>
            <a:pPr>
              <a:buSzPct val="76595"/>
            </a:pPr>
            <a:endParaRPr sz="3133" b="1" dirty="0"/>
          </a:p>
        </p:txBody>
      </p:sp>
      <p:sp>
        <p:nvSpPr>
          <p:cNvPr id="176" name="Google Shape;176;p32"/>
          <p:cNvSpPr txBox="1"/>
          <p:nvPr/>
        </p:nvSpPr>
        <p:spPr>
          <a:xfrm>
            <a:off x="2405650" y="1695301"/>
            <a:ext cx="6094500" cy="2215961"/>
          </a:xfrm>
          <a:prstGeom prst="rect">
            <a:avLst/>
          </a:prstGeom>
          <a:noFill/>
          <a:ln>
            <a:noFill/>
          </a:ln>
        </p:spPr>
        <p:txBody>
          <a:bodyPr spcFirstLastPara="1" wrap="square" lIns="91425" tIns="91425" rIns="91425" bIns="91425" anchor="t" anchorCtr="0">
            <a:spAutoFit/>
          </a:bodyPr>
          <a:lstStyle/>
          <a:p>
            <a:r>
              <a:rPr lang="en-NZ" sz="2200" dirty="0">
                <a:solidFill>
                  <a:schemeClr val="dk1"/>
                </a:solidFill>
              </a:rPr>
              <a:t>What do you think basic needs are?</a:t>
            </a:r>
          </a:p>
          <a:p>
            <a:endParaRPr lang="en-NZ" sz="2200" dirty="0">
              <a:solidFill>
                <a:schemeClr val="dk1"/>
              </a:solidFill>
            </a:endParaRPr>
          </a:p>
          <a:p>
            <a:r>
              <a:rPr lang="en-NZ" sz="2200" dirty="0">
                <a:solidFill>
                  <a:schemeClr val="dk1"/>
                </a:solidFill>
              </a:rPr>
              <a:t>What do you think poverty means?</a:t>
            </a:r>
          </a:p>
          <a:p>
            <a:endParaRPr lang="en-NZ" sz="2200" dirty="0">
              <a:solidFill>
                <a:schemeClr val="dk1"/>
              </a:solidFill>
            </a:endParaRPr>
          </a:p>
          <a:p>
            <a:r>
              <a:rPr lang="en-NZ" sz="2200" dirty="0">
                <a:solidFill>
                  <a:schemeClr val="dk1"/>
                </a:solidFill>
              </a:rPr>
              <a:t>How do you think poverty and access to health services are connected?</a:t>
            </a:r>
            <a:endParaRPr lang="en-NZ" sz="2500" dirty="0"/>
          </a:p>
        </p:txBody>
      </p:sp>
      <p:pic>
        <p:nvPicPr>
          <p:cNvPr id="177" name="Google Shape;177;p32"/>
          <p:cNvPicPr preferRelativeResize="0"/>
          <p:nvPr/>
        </p:nvPicPr>
        <p:blipFill>
          <a:blip r:embed="rId4" cstate="print">
            <a:alphaModFix/>
            <a:extLst>
              <a:ext uri="{28A0092B-C50C-407E-A947-70E740481C1C}">
                <a14:useLocalDpi xmlns:a14="http://schemas.microsoft.com/office/drawing/2010/main"/>
              </a:ext>
            </a:extLst>
          </a:blip>
          <a:stretch>
            <a:fillRect/>
          </a:stretch>
        </p:blipFill>
        <p:spPr>
          <a:xfrm>
            <a:off x="682825" y="1695301"/>
            <a:ext cx="1550850" cy="1485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3"/>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84" name="Google Shape;184;p33"/>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85" name="Google Shape;185;p33"/>
          <p:cNvSpPr txBox="1">
            <a:spLocks noGrp="1"/>
          </p:cNvSpPr>
          <p:nvPr>
            <p:ph type="title"/>
          </p:nvPr>
        </p:nvSpPr>
        <p:spPr>
          <a:xfrm>
            <a:off x="476250" y="751000"/>
            <a:ext cx="85164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3: Close Reading</a:t>
            </a:r>
            <a:endParaRPr sz="1100" b="1"/>
          </a:p>
          <a:p>
            <a:pPr marL="0" lvl="0" indent="0" algn="l" rtl="0">
              <a:lnSpc>
                <a:spcPct val="90000"/>
              </a:lnSpc>
              <a:spcBef>
                <a:spcPts val="0"/>
              </a:spcBef>
              <a:spcAft>
                <a:spcPts val="0"/>
              </a:spcAft>
              <a:buClr>
                <a:schemeClr val="dk1"/>
              </a:buClr>
              <a:buSzPct val="218181"/>
              <a:buFont typeface="Calibri"/>
              <a:buNone/>
            </a:pPr>
            <a:endParaRPr sz="1100" b="1"/>
          </a:p>
          <a:p>
            <a:pPr marL="0" lvl="0" indent="0" algn="l" rtl="0">
              <a:lnSpc>
                <a:spcPct val="90000"/>
              </a:lnSpc>
              <a:spcBef>
                <a:spcPts val="0"/>
              </a:spcBef>
              <a:spcAft>
                <a:spcPts val="0"/>
              </a:spcAft>
              <a:buClr>
                <a:schemeClr val="dk1"/>
              </a:buClr>
              <a:buSzPct val="85714"/>
              <a:buFont typeface="Calibri"/>
              <a:buNone/>
            </a:pPr>
            <a:r>
              <a:rPr lang="en-GB" b="1"/>
              <a:t>    Why did Fred want to help? What </a:t>
            </a:r>
            <a:r>
              <a:rPr lang="en-GB" b="1" i="1"/>
              <a:t>is</a:t>
            </a:r>
            <a:r>
              <a:rPr lang="en-GB" b="1"/>
              <a:t> poverty?</a:t>
            </a:r>
            <a:endParaRPr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86" name="Google Shape;186;p33"/>
          <p:cNvSpPr txBox="1"/>
          <p:nvPr/>
        </p:nvSpPr>
        <p:spPr>
          <a:xfrm>
            <a:off x="2252795" y="1861242"/>
            <a:ext cx="6093300" cy="1107965"/>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SzPct val="80000"/>
              <a:buAutoNum type="arabicPeriod"/>
            </a:pPr>
            <a:r>
              <a:rPr lang="en-GB" sz="2000" dirty="0"/>
              <a:t>Watch </a:t>
            </a:r>
            <a:r>
              <a:rPr lang="en-GB" sz="2000" u="sng" dirty="0">
                <a:solidFill>
                  <a:schemeClr val="hlink"/>
                </a:solidFill>
                <a:hlinkClick r:id="rId4"/>
              </a:rPr>
              <a:t>here </a:t>
            </a:r>
            <a:endParaRPr sz="2000" dirty="0"/>
          </a:p>
          <a:p>
            <a:pPr marL="457200" lvl="0" indent="-381000" algn="l" rtl="0">
              <a:spcBef>
                <a:spcPts val="0"/>
              </a:spcBef>
              <a:spcAft>
                <a:spcPts val="0"/>
              </a:spcAft>
              <a:buSzPct val="80000"/>
              <a:buAutoNum type="arabicPeriod"/>
            </a:pPr>
            <a:r>
              <a:rPr lang="en-GB" sz="2000" dirty="0"/>
              <a:t>Read the ‘</a:t>
            </a:r>
            <a:r>
              <a:rPr lang="en-GB" sz="2000" u="sng" dirty="0">
                <a:solidFill>
                  <a:schemeClr val="hlink"/>
                </a:solidFill>
                <a:hlinkClick r:id="rId5"/>
              </a:rPr>
              <a:t>What is Poverty’</a:t>
            </a:r>
            <a:r>
              <a:rPr lang="en-GB" sz="2000" dirty="0"/>
              <a:t> handout</a:t>
            </a:r>
            <a:endParaRPr sz="2000" dirty="0"/>
          </a:p>
          <a:p>
            <a:pPr marL="457200" lvl="0" indent="-381000" algn="l" rtl="0">
              <a:spcBef>
                <a:spcPts val="0"/>
              </a:spcBef>
              <a:spcAft>
                <a:spcPts val="0"/>
              </a:spcAft>
              <a:buSzPct val="80000"/>
              <a:buAutoNum type="arabicPeriod"/>
            </a:pPr>
            <a:r>
              <a:rPr lang="en-GB" sz="2000" dirty="0"/>
              <a:t>Answer the questions</a:t>
            </a:r>
            <a:endParaRPr sz="2000" dirty="0"/>
          </a:p>
        </p:txBody>
      </p:sp>
      <p:pic>
        <p:nvPicPr>
          <p:cNvPr id="187" name="Google Shape;187;p33"/>
          <p:cNvPicPr preferRelativeResize="0"/>
          <p:nvPr/>
        </p:nvPicPr>
        <p:blipFill>
          <a:blip r:embed="rId6">
            <a:alphaModFix/>
          </a:blip>
          <a:stretch>
            <a:fillRect/>
          </a:stretch>
        </p:blipFill>
        <p:spPr>
          <a:xfrm>
            <a:off x="633350" y="1700850"/>
            <a:ext cx="1428750" cy="14287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4"/>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algn="ctr"/>
            <a:endParaRPr>
              <a:solidFill>
                <a:schemeClr val="lt1"/>
              </a:solidFill>
              <a:latin typeface="Calibri"/>
              <a:ea typeface="Calibri"/>
              <a:cs typeface="Calibri"/>
              <a:sym typeface="Calibri"/>
            </a:endParaRPr>
          </a:p>
        </p:txBody>
      </p:sp>
      <p:pic>
        <p:nvPicPr>
          <p:cNvPr id="194" name="Google Shape;194;p34"/>
          <p:cNvPicPr preferRelativeResize="0"/>
          <p:nvPr/>
        </p:nvPicPr>
        <p:blipFill rotWithShape="1">
          <a:blip r:embed="rId3">
            <a:alphaModFix/>
          </a:blip>
          <a:srcRect/>
          <a:stretch/>
        </p:blipFill>
        <p:spPr>
          <a:xfrm>
            <a:off x="319178" y="356428"/>
            <a:ext cx="8516427" cy="4506127"/>
          </a:xfrm>
          <a:prstGeom prst="rect">
            <a:avLst/>
          </a:prstGeom>
          <a:noFill/>
          <a:ln>
            <a:noFill/>
          </a:ln>
        </p:spPr>
      </p:pic>
      <p:sp>
        <p:nvSpPr>
          <p:cNvPr id="195" name="Google Shape;195;p34"/>
          <p:cNvSpPr txBox="1">
            <a:spLocks noGrp="1"/>
          </p:cNvSpPr>
          <p:nvPr>
            <p:ph type="title"/>
          </p:nvPr>
        </p:nvSpPr>
        <p:spPr>
          <a:xfrm>
            <a:off x="476250" y="751000"/>
            <a:ext cx="7783300" cy="724500"/>
          </a:xfrm>
          <a:prstGeom prst="rect">
            <a:avLst/>
          </a:prstGeom>
          <a:noFill/>
          <a:ln>
            <a:noFill/>
          </a:ln>
        </p:spPr>
        <p:txBody>
          <a:bodyPr spcFirstLastPara="1" vert="horz" wrap="square" lIns="68575" tIns="34275" rIns="68575" bIns="34275" rtlCol="0" anchor="ctr" anchorCtr="0">
            <a:normAutofit fontScale="90000"/>
          </a:bodyPr>
          <a:lstStyle/>
          <a:p>
            <a:pPr>
              <a:buSzPct val="100000"/>
            </a:pPr>
            <a:r>
              <a:rPr lang="en-GB" sz="2400" b="1" dirty="0">
                <a:solidFill>
                  <a:srgbClr val="9DBCB4"/>
                </a:solidFill>
              </a:rPr>
              <a:t>Discussion</a:t>
            </a:r>
            <a:endParaRPr sz="1100" dirty="0"/>
          </a:p>
          <a:p>
            <a:pPr>
              <a:buSzPct val="218181"/>
            </a:pPr>
            <a:endParaRPr sz="1100" dirty="0"/>
          </a:p>
          <a:p>
            <a:pPr>
              <a:buSzPct val="76595"/>
            </a:pPr>
            <a:r>
              <a:rPr lang="en-NZ" sz="3133" b="1" dirty="0"/>
              <a:t>The importance of access to Eye-Health Services </a:t>
            </a:r>
            <a:endParaRPr sz="3133" b="1" dirty="0"/>
          </a:p>
        </p:txBody>
      </p:sp>
      <p:sp>
        <p:nvSpPr>
          <p:cNvPr id="196" name="Google Shape;196;p34"/>
          <p:cNvSpPr txBox="1"/>
          <p:nvPr/>
        </p:nvSpPr>
        <p:spPr>
          <a:xfrm>
            <a:off x="1818850" y="1870072"/>
            <a:ext cx="6440700" cy="2339072"/>
          </a:xfrm>
          <a:prstGeom prst="rect">
            <a:avLst/>
          </a:prstGeom>
          <a:noFill/>
          <a:ln>
            <a:noFill/>
          </a:ln>
        </p:spPr>
        <p:txBody>
          <a:bodyPr spcFirstLastPara="1" wrap="square" lIns="91425" tIns="91425" rIns="91425" bIns="91425" anchor="t" anchorCtr="0">
            <a:spAutoFit/>
          </a:bodyPr>
          <a:lstStyle/>
          <a:p>
            <a:r>
              <a:rPr lang="en-GB" sz="2000" dirty="0"/>
              <a:t>Basic needs are very important for healthy eyes. </a:t>
            </a:r>
            <a:endParaRPr sz="2000" dirty="0"/>
          </a:p>
          <a:p>
            <a:endParaRPr sz="2000" dirty="0"/>
          </a:p>
          <a:p>
            <a:r>
              <a:rPr lang="en-GB" sz="2000" dirty="0"/>
              <a:t>They are </a:t>
            </a:r>
            <a:r>
              <a:rPr lang="en-GB" sz="2000" b="1" dirty="0"/>
              <a:t>healthcare, shelter, nutritious food, basic hygiene facilities, clean water</a:t>
            </a:r>
            <a:r>
              <a:rPr lang="en-GB" sz="2000" dirty="0"/>
              <a:t>.</a:t>
            </a:r>
            <a:endParaRPr sz="2000" dirty="0"/>
          </a:p>
          <a:p>
            <a:endParaRPr sz="2000" dirty="0"/>
          </a:p>
          <a:p>
            <a:r>
              <a:rPr lang="en-NZ" sz="2000" dirty="0"/>
              <a:t>People living with eye disease can fall into economic hardship.</a:t>
            </a:r>
            <a:endParaRPr sz="2000" dirty="0"/>
          </a:p>
        </p:txBody>
      </p:sp>
      <p:pic>
        <p:nvPicPr>
          <p:cNvPr id="197" name="Google Shape;197;p34"/>
          <p:cNvPicPr preferRelativeResize="0"/>
          <p:nvPr/>
        </p:nvPicPr>
        <p:blipFill>
          <a:blip r:embed="rId4">
            <a:alphaModFix/>
          </a:blip>
          <a:stretch>
            <a:fillRect/>
          </a:stretch>
        </p:blipFill>
        <p:spPr>
          <a:xfrm>
            <a:off x="588501" y="1763801"/>
            <a:ext cx="1091225" cy="10912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11883</TotalTime>
  <Words>2597</Words>
  <Application>Microsoft Macintosh PowerPoint</Application>
  <PresentationFormat>On-screen Show (16:9)</PresentationFormat>
  <Paragraphs>243</Paragraphs>
  <Slides>22</Slides>
  <Notes>22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22</vt:i4>
      </vt:variant>
    </vt:vector>
  </HeadingPairs>
  <TitlesOfParts>
    <vt:vector size="29" baseType="lpstr">
      <vt:lpstr>Arial</vt:lpstr>
      <vt:lpstr>Calibri</vt:lpstr>
      <vt:lpstr>Proxima Nova</vt:lpstr>
      <vt:lpstr>Roboto</vt:lpstr>
      <vt:lpstr>Roboto Slab</vt:lpstr>
      <vt:lpstr>Simple Light</vt:lpstr>
      <vt:lpstr>Marina</vt:lpstr>
      <vt:lpstr>PowerPoint Presentation</vt:lpstr>
      <vt:lpstr>Activity: Survey and Graphing   What is the most important school value? </vt:lpstr>
      <vt:lpstr>Starter    Values Bingo!</vt:lpstr>
      <vt:lpstr>PowerPoint Presentation</vt:lpstr>
      <vt:lpstr>Activity 1:    Who was Fred Hollows?</vt:lpstr>
      <vt:lpstr>Activity 2: Museum Exhibit     Who was Fred Hollows?</vt:lpstr>
      <vt:lpstr> Starter   Challenges of the World  </vt:lpstr>
      <vt:lpstr>Activity 3: Close Reading      Why did Fred want to help? What is poverty? </vt:lpstr>
      <vt:lpstr>Discussion  The importance of access to Eye-Health Services </vt:lpstr>
      <vt:lpstr>PowerPoint Presentation</vt:lpstr>
      <vt:lpstr>Activity: Storyboard Pictionary   Economic impact of blindness </vt:lpstr>
      <vt:lpstr>Activity: Storyboard Pictionary    </vt:lpstr>
      <vt:lpstr>Activity: Storyboard Pictionary    </vt:lpstr>
      <vt:lpstr>Activity: Storyboard Pictionary    </vt:lpstr>
      <vt:lpstr>Activity: Storyboard Pictionary    </vt:lpstr>
      <vt:lpstr>Activity: Storyboard Pictionary    </vt:lpstr>
      <vt:lpstr>Activity: Storyboard Pictionary    </vt:lpstr>
      <vt:lpstr>Activity: Storyboard Pictionary    </vt:lpstr>
      <vt:lpstr>Reflection  Impact of Blindness - Impact Circle </vt:lpstr>
      <vt:lpstr>Activity: Source Analysis - Graphic Organiser   Why Help? Motivation in the Past… and Present </vt:lpstr>
      <vt:lpstr>PowerPoint Presentation</vt:lpstr>
      <vt:lpstr>Review Activities - Differentiated    Student or Teacher Choice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Ellie Moore</dc:creator>
  <cp:lastModifiedBy>Olivia Benson</cp:lastModifiedBy>
  <cp:revision>19</cp:revision>
  <dcterms:modified xsi:type="dcterms:W3CDTF">2023-11-19T22:34:10Z</dcterms:modified>
</cp:coreProperties>
</file>