
<file path=[Content_Types].xml><?xml version="1.0" encoding="utf-8"?>
<Types xmlns="http://schemas.openxmlformats.org/package/2006/content-types">
  <Default Extension="docx" ContentType="application/vnd.openxmlformats-officedocument.wordprocessingml.documen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modernComment_113_0.xml" ContentType="application/vnd.ms-powerpoint.comment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omments/modernComment_13A_0.xml" ContentType="application/vnd.ms-powerpoint.comment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45"/>
  </p:notesMasterIdLst>
  <p:sldIdLst>
    <p:sldId id="317" r:id="rId3"/>
    <p:sldId id="312" r:id="rId4"/>
    <p:sldId id="258" r:id="rId5"/>
    <p:sldId id="259" r:id="rId6"/>
    <p:sldId id="260" r:id="rId7"/>
    <p:sldId id="261" r:id="rId8"/>
    <p:sldId id="262" r:id="rId9"/>
    <p:sldId id="263" r:id="rId10"/>
    <p:sldId id="264" r:id="rId11"/>
    <p:sldId id="265" r:id="rId12"/>
    <p:sldId id="266" r:id="rId13"/>
    <p:sldId id="267" r:id="rId14"/>
    <p:sldId id="318" r:id="rId15"/>
    <p:sldId id="320" r:id="rId16"/>
    <p:sldId id="299" r:id="rId17"/>
    <p:sldId id="321" r:id="rId18"/>
    <p:sldId id="310" r:id="rId19"/>
    <p:sldId id="311" r:id="rId20"/>
    <p:sldId id="273" r:id="rId21"/>
    <p:sldId id="274" r:id="rId22"/>
    <p:sldId id="275" r:id="rId23"/>
    <p:sldId id="276" r:id="rId24"/>
    <p:sldId id="322" r:id="rId25"/>
    <p:sldId id="323" r:id="rId26"/>
    <p:sldId id="303" r:id="rId27"/>
    <p:sldId id="268" r:id="rId28"/>
    <p:sldId id="304" r:id="rId29"/>
    <p:sldId id="270" r:id="rId30"/>
    <p:sldId id="305" r:id="rId31"/>
    <p:sldId id="306" r:id="rId32"/>
    <p:sldId id="314" r:id="rId33"/>
    <p:sldId id="277" r:id="rId34"/>
    <p:sldId id="324" r:id="rId35"/>
    <p:sldId id="278" r:id="rId36"/>
    <p:sldId id="315" r:id="rId37"/>
    <p:sldId id="287" r:id="rId38"/>
    <p:sldId id="292" r:id="rId39"/>
    <p:sldId id="316" r:id="rId40"/>
    <p:sldId id="294" r:id="rId41"/>
    <p:sldId id="295" r:id="rId42"/>
    <p:sldId id="296" r:id="rId43"/>
    <p:sldId id="297" r:id="rId44"/>
  </p:sldIdLst>
  <p:sldSz cx="9144000" cy="5143500" type="screen16x9"/>
  <p:notesSz cx="6858000" cy="9144000"/>
  <p:embeddedFontLst>
    <p:embeddedFont>
      <p:font typeface="Calibri" panose="020F0502020204030204" pitchFamily="34" charset="0"/>
      <p:regular r:id="rId46"/>
      <p:bold r:id="rId47"/>
      <p:italic r:id="rId48"/>
      <p:boldItalic r:id="rId49"/>
    </p:embeddedFont>
    <p:embeddedFont>
      <p:font typeface="Proxima Nova" panose="02000506030000020004" pitchFamily="2" charset="0"/>
      <p:regular r:id="rId50"/>
      <p:bold r:id="rId51"/>
      <p:italic r:id="rId52"/>
    </p:embeddedFont>
    <p:embeddedFont>
      <p:font typeface="Roboto" panose="02000000000000000000" pitchFamily="2" charset="0"/>
      <p:regular r:id="rId53"/>
      <p:bold r:id="rId54"/>
      <p:italic r:id="rId55"/>
      <p:boldItalic r:id="rId56"/>
    </p:embeddedFont>
    <p:embeddedFont>
      <p:font typeface="Roboto Slab" pitchFamily="2" charset="0"/>
      <p:regular r:id="rId57"/>
      <p:bold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A4FD1EC-C26B-9BA2-517E-E3A14D489A88}" name="Ellie Moore" initials="EM" userId="S::EMoore@hollows.nz::db685b71-ef97-495b-be57-2cae1681bf1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6D64CFC-0FEB-4097-AA1A-66416A47F324}">
  <a:tblStyle styleId="{E6D64CFC-0FEB-4097-AA1A-66416A47F32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61"/>
    <p:restoredTop sz="78435" autoAdjust="0"/>
  </p:normalViewPr>
  <p:slideViewPr>
    <p:cSldViewPr snapToGrid="0">
      <p:cViewPr varScale="1">
        <p:scale>
          <a:sx n="132" d="100"/>
          <a:sy n="132" d="100"/>
        </p:scale>
        <p:origin x="1760" y="16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microsoft.com/office/2018/10/relationships/authors" Targe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3.fntdata"/><Relationship Id="rId56" Type="http://schemas.openxmlformats.org/officeDocument/2006/relationships/font" Target="fonts/font11.fntdata"/><Relationship Id="rId8" Type="http://schemas.openxmlformats.org/officeDocument/2006/relationships/slide" Target="slides/slide6.xml"/><Relationship Id="rId51" Type="http://schemas.openxmlformats.org/officeDocument/2006/relationships/font" Target="fonts/font6.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1.fntdata"/><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9.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7.fntdata"/><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comments/modernComment_113_0.xml><?xml version="1.0" encoding="utf-8"?>
<p188:cmLst xmlns:a="http://schemas.openxmlformats.org/drawingml/2006/main" xmlns:r="http://schemas.openxmlformats.org/officeDocument/2006/relationships" xmlns:p188="http://schemas.microsoft.com/office/powerpoint/2018/8/main">
  <p188:cm id="{D491DD4A-3483-4346-9F61-4E84763570CB}" authorId="{5A4FD1EC-C26B-9BA2-517E-E3A14D489A88}" created="2023-06-21T02:14:38.404">
    <ac:deMkLst xmlns:ac="http://schemas.microsoft.com/office/drawing/2013/main/command">
      <pc:docMk xmlns:pc="http://schemas.microsoft.com/office/powerpoint/2013/main/command"/>
      <pc:sldMk xmlns:pc="http://schemas.microsoft.com/office/powerpoint/2013/main/command" cId="0" sldId="275"/>
      <ac:spMk id="5" creationId="{66053696-B459-76CE-E111-3E4821A06005}"/>
    </ac:deMkLst>
    <p188:txBody>
      <a:bodyPr/>
      <a:lstStyle/>
      <a:p>
        <a:r>
          <a:rPr lang="en-NZ"/>
          <a:t>Sam, please embed videos </a:t>
        </a:r>
      </a:p>
    </p188:txBody>
  </p188:cm>
</p188:cmLst>
</file>

<file path=ppt/comments/modernComment_13A_0.xml><?xml version="1.0" encoding="utf-8"?>
<p188:cmLst xmlns:a="http://schemas.openxmlformats.org/drawingml/2006/main" xmlns:r="http://schemas.openxmlformats.org/officeDocument/2006/relationships" xmlns:p188="http://schemas.microsoft.com/office/powerpoint/2018/8/main">
  <p188:cm id="{76746712-B17C-460D-90BF-80294CD7EEC6}" authorId="{5A4FD1EC-C26B-9BA2-517E-E3A14D489A88}" created="2023-05-31T01:15:58.720">
    <pc:sldMkLst xmlns:pc="http://schemas.microsoft.com/office/powerpoint/2013/main/command">
      <pc:docMk/>
      <pc:sldMk cId="0" sldId="276"/>
    </pc:sldMkLst>
    <p188:txBody>
      <a:bodyPr/>
      <a:lstStyle/>
      <a:p>
        <a:r>
          <a:rPr lang="en-NZ"/>
          <a:t>Sam, could we make our own video about cataracts?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drive.google.com/file/d/1F4Ei0XEsvZZ8pw38tgyTq2DGe7SJeHzX/view?usp=share_link"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youtube.com/watch?v=9ZIvEFpRLsA&amp;list=PLNol8zIT_P1Aq_HxbruBbTFzOO25rV_pu&amp;index=3"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373ef2373a_0_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2373ef2373a_0_1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228600" algn="l" rtl="0">
              <a:lnSpc>
                <a:spcPct val="115000"/>
              </a:lnSpc>
              <a:spcBef>
                <a:spcPts val="1200"/>
              </a:spcBef>
              <a:spcAft>
                <a:spcPts val="0"/>
              </a:spcAft>
              <a:buNone/>
            </a:pPr>
            <a:endParaRPr dirty="0"/>
          </a:p>
          <a:p>
            <a:pPr marL="0" lvl="0" indent="0" algn="l" rtl="0">
              <a:spcBef>
                <a:spcPts val="0"/>
              </a:spcBef>
              <a:spcAft>
                <a:spcPts val="0"/>
              </a:spcAft>
              <a:buNone/>
            </a:pPr>
            <a:r>
              <a:rPr lang="en-GB" dirty="0"/>
              <a:t>KNOW: People can experience inclusion or exclusion in different situations, which has consequences for them and for society. </a:t>
            </a:r>
          </a:p>
          <a:p>
            <a:pPr marL="0" lvl="0" indent="0" algn="l" rtl="0">
              <a:spcBef>
                <a:spcPts val="0"/>
              </a:spcBef>
              <a:spcAft>
                <a:spcPts val="0"/>
              </a:spcAft>
              <a:buNone/>
            </a:pPr>
            <a:endParaRPr lang="en-GB" dirty="0"/>
          </a:p>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24026a0a536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24026a0a536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24026a0a536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24026a0a536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24026a0a536_0_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 name="Google Shape;196;g24026a0a536_0_5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en-NZ" dirty="0"/>
          </a:p>
          <a:p>
            <a:pPr marL="0" lvl="0" indent="0" algn="l" rtl="0">
              <a:spcBef>
                <a:spcPts val="0"/>
              </a:spcBef>
              <a:spcAft>
                <a:spcPts val="0"/>
              </a:spcAft>
              <a:buNone/>
            </a:pPr>
            <a:r>
              <a:rPr lang="en-NZ" dirty="0"/>
              <a:t>Students should take away from this activity that Fred Hollows got things done. He believed humans were innately good, and there was potential for a better world. Fred was also fearless and outspoken - and much of what he said inspired people up to take action.</a:t>
            </a:r>
          </a:p>
        </p:txBody>
      </p:sp>
      <p:sp>
        <p:nvSpPr>
          <p:cNvPr id="197" name="Google Shape;197;g24026a0a536_0_5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2373ef2373a_0_2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g2373ef2373a_0_2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1500"/>
              </a:spcBef>
              <a:spcAft>
                <a:spcPts val="0"/>
              </a:spcAft>
              <a:buClr>
                <a:srgbClr val="000000"/>
              </a:buClr>
              <a:buSzPts val="1100"/>
              <a:buFont typeface="Arial" panose="020B0604020202020204" pitchFamily="34" charset="0"/>
              <a:buNone/>
              <a:tabLst/>
              <a:defRPr/>
            </a:pPr>
            <a:r>
              <a:rPr lang="en-GB" dirty="0">
                <a:solidFill>
                  <a:schemeClr val="dk1"/>
                </a:solidFill>
                <a:latin typeface="Roboto"/>
                <a:ea typeface="Roboto"/>
                <a:cs typeface="Roboto"/>
                <a:sym typeface="Roboto"/>
              </a:rPr>
              <a:t>Not all people who are blind have total vision loss, but for the purpose of this demonstration the students will wear a blindfold. </a:t>
            </a:r>
          </a:p>
          <a:p>
            <a:pPr marL="0" lvl="0" indent="0" algn="l" rtl="0">
              <a:lnSpc>
                <a:spcPct val="100000"/>
              </a:lnSpc>
              <a:spcBef>
                <a:spcPts val="1500"/>
              </a:spcBef>
              <a:spcAft>
                <a:spcPts val="0"/>
              </a:spcAft>
              <a:buFont typeface="Arial" panose="020B0604020202020204" pitchFamily="34" charset="0"/>
              <a:buNone/>
            </a:pPr>
            <a:endParaRPr lang="en-GB" dirty="0">
              <a:solidFill>
                <a:schemeClr val="dk1"/>
              </a:solidFill>
              <a:latin typeface="Roboto"/>
              <a:ea typeface="Roboto"/>
              <a:cs typeface="Roboto"/>
              <a:sym typeface="Roboto"/>
            </a:endParaRPr>
          </a:p>
          <a:p>
            <a:pPr marL="0" lvl="0" indent="0" algn="l" rtl="0">
              <a:lnSpc>
                <a:spcPct val="100000"/>
              </a:lnSpc>
              <a:spcBef>
                <a:spcPts val="1500"/>
              </a:spcBef>
              <a:spcAft>
                <a:spcPts val="0"/>
              </a:spcAft>
              <a:buFont typeface="Arial" panose="020B0604020202020204" pitchFamily="34" charset="0"/>
              <a:buNone/>
            </a:pPr>
            <a:endParaRPr lang="en-GB" dirty="0">
              <a:solidFill>
                <a:schemeClr val="dk1"/>
              </a:solidFill>
              <a:latin typeface="Roboto"/>
              <a:ea typeface="Roboto"/>
              <a:cs typeface="Roboto"/>
              <a:sym typeface="Roboto"/>
            </a:endParaRPr>
          </a:p>
          <a:p>
            <a:pPr marL="0" lvl="0" indent="0" algn="l" rtl="0">
              <a:lnSpc>
                <a:spcPct val="100000"/>
              </a:lnSpc>
              <a:spcBef>
                <a:spcPts val="1500"/>
              </a:spcBef>
              <a:spcAft>
                <a:spcPts val="0"/>
              </a:spcAft>
              <a:buFont typeface="Arial" panose="020B0604020202020204" pitchFamily="34" charset="0"/>
              <a:buNone/>
            </a:pPr>
            <a:r>
              <a:rPr lang="en-GB" dirty="0">
                <a:solidFill>
                  <a:schemeClr val="dk1"/>
                </a:solidFill>
                <a:latin typeface="Roboto"/>
                <a:ea typeface="Roboto"/>
                <a:cs typeface="Roboto"/>
                <a:sym typeface="Roboto"/>
              </a:rPr>
              <a:t>Requires blindfolds, eye masks, or similar. </a:t>
            </a:r>
          </a:p>
          <a:p>
            <a:pPr marL="0" lvl="0" indent="0" algn="l" rtl="0">
              <a:lnSpc>
                <a:spcPct val="100000"/>
              </a:lnSpc>
              <a:spcBef>
                <a:spcPts val="1500"/>
              </a:spcBef>
              <a:spcAft>
                <a:spcPts val="0"/>
              </a:spcAft>
              <a:buFont typeface="Arial" panose="020B0604020202020204" pitchFamily="34" charset="0"/>
              <a:buNone/>
            </a:pPr>
            <a:r>
              <a:rPr lang="en-GB" dirty="0">
                <a:solidFill>
                  <a:schemeClr val="dk1"/>
                </a:solidFill>
                <a:latin typeface="Roboto"/>
                <a:ea typeface="Roboto"/>
                <a:cs typeface="Roboto"/>
                <a:sym typeface="Roboto"/>
              </a:rPr>
              <a:t>Activity 1: Simulation (15 minutes):</a:t>
            </a:r>
            <a:endParaRPr dirty="0">
              <a:solidFill>
                <a:schemeClr val="dk1"/>
              </a:solidFill>
              <a:latin typeface="Roboto"/>
              <a:ea typeface="Roboto"/>
              <a:cs typeface="Roboto"/>
              <a:sym typeface="Roboto"/>
            </a:endParaRPr>
          </a:p>
          <a:p>
            <a:pPr marL="457200" lvl="0" indent="-298450" algn="l" rtl="0">
              <a:lnSpc>
                <a:spcPct val="100000"/>
              </a:lnSpc>
              <a:spcBef>
                <a:spcPts val="150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Divide the class into pairs.</a:t>
            </a:r>
            <a:endParaRPr dirty="0">
              <a:solidFill>
                <a:schemeClr val="dk1"/>
              </a:solidFill>
              <a:latin typeface="Roboto"/>
              <a:ea typeface="Roboto"/>
              <a:cs typeface="Roboto"/>
              <a:sym typeface="Roboto"/>
            </a:endParaRPr>
          </a:p>
          <a:p>
            <a:pPr marL="457200" lvl="0" indent="-298450" algn="l" rtl="0">
              <a:lnSpc>
                <a:spcPct val="100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Give each pair a blindfold or eye patch.</a:t>
            </a:r>
            <a:endParaRPr dirty="0">
              <a:solidFill>
                <a:schemeClr val="dk1"/>
              </a:solidFill>
              <a:latin typeface="Roboto"/>
              <a:ea typeface="Roboto"/>
              <a:cs typeface="Roboto"/>
              <a:sym typeface="Roboto"/>
            </a:endParaRPr>
          </a:p>
          <a:p>
            <a:pPr marL="457200" lvl="0" indent="-298450" algn="l" rtl="0">
              <a:lnSpc>
                <a:spcPct val="100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Instruct them to take turns wearing the blindfold and leading their partner around the classroom, describing the surroundings and avoiding obstacles.</a:t>
            </a:r>
            <a:endParaRPr dirty="0">
              <a:solidFill>
                <a:schemeClr val="dk1"/>
              </a:solidFill>
              <a:latin typeface="Roboto"/>
              <a:ea typeface="Roboto"/>
              <a:cs typeface="Roboto"/>
              <a:sym typeface="Roboto"/>
            </a:endParaRPr>
          </a:p>
          <a:p>
            <a:pPr marL="457200" lvl="0" indent="-298450" algn="l" rtl="0">
              <a:lnSpc>
                <a:spcPct val="100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After a few minutes, switch roles and repeat the activity.</a:t>
            </a:r>
            <a:endParaRPr dirty="0">
              <a:solidFill>
                <a:schemeClr val="dk1"/>
              </a:solidFill>
              <a:latin typeface="Roboto"/>
              <a:ea typeface="Roboto"/>
              <a:cs typeface="Roboto"/>
              <a:sym typeface="Roboto"/>
            </a:endParaRPr>
          </a:p>
          <a:p>
            <a:pPr marL="0" lvl="0" indent="0" algn="l" rtl="0">
              <a:lnSpc>
                <a:spcPct val="100000"/>
              </a:lnSpc>
              <a:spcBef>
                <a:spcPts val="1500"/>
              </a:spcBef>
              <a:spcAft>
                <a:spcPts val="0"/>
              </a:spcAft>
              <a:buNone/>
            </a:pPr>
            <a:r>
              <a:rPr lang="en-GB" dirty="0">
                <a:solidFill>
                  <a:schemeClr val="dk1"/>
                </a:solidFill>
                <a:latin typeface="Roboto"/>
                <a:ea typeface="Roboto"/>
                <a:cs typeface="Roboto"/>
                <a:sym typeface="Roboto"/>
              </a:rPr>
              <a:t>An alternative simulation is:  Storytime (15 minutes):</a:t>
            </a:r>
            <a:endParaRPr dirty="0">
              <a:solidFill>
                <a:schemeClr val="dk1"/>
              </a:solidFill>
              <a:latin typeface="Roboto"/>
              <a:ea typeface="Roboto"/>
              <a:cs typeface="Roboto"/>
              <a:sym typeface="Roboto"/>
            </a:endParaRPr>
          </a:p>
          <a:p>
            <a:pPr marL="457200" lvl="0" indent="-298450" algn="l" rtl="0">
              <a:lnSpc>
                <a:spcPct val="100000"/>
              </a:lnSpc>
              <a:spcBef>
                <a:spcPts val="150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Play an audio recording of a story or instructions.</a:t>
            </a:r>
            <a:endParaRPr dirty="0">
              <a:solidFill>
                <a:schemeClr val="dk1"/>
              </a:solidFill>
              <a:latin typeface="Roboto"/>
              <a:ea typeface="Roboto"/>
              <a:cs typeface="Roboto"/>
              <a:sym typeface="Roboto"/>
            </a:endParaRPr>
          </a:p>
          <a:p>
            <a:pPr marL="457200" lvl="0" indent="-298450" algn="l" rtl="0">
              <a:lnSpc>
                <a:spcPct val="100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Ask the students to listen carefully and follow along.</a:t>
            </a:r>
            <a:endParaRPr dirty="0">
              <a:solidFill>
                <a:schemeClr val="dk1"/>
              </a:solidFill>
              <a:latin typeface="Roboto"/>
              <a:ea typeface="Roboto"/>
              <a:cs typeface="Roboto"/>
              <a:sym typeface="Roboto"/>
            </a:endParaRPr>
          </a:p>
          <a:p>
            <a:pPr marL="457200" lvl="0" indent="-298450" algn="l" rtl="0">
              <a:lnSpc>
                <a:spcPct val="100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After the recording is finished, ask the students to share what they heard and how they felt listening without visual cues.</a:t>
            </a:r>
            <a:endParaRPr dirty="0">
              <a:solidFill>
                <a:schemeClr val="dk1"/>
              </a:solidFill>
              <a:latin typeface="Roboto"/>
              <a:ea typeface="Roboto"/>
              <a:cs typeface="Roboto"/>
              <a:sym typeface="Roboto"/>
            </a:endParaRPr>
          </a:p>
        </p:txBody>
      </p:sp>
      <p:sp>
        <p:nvSpPr>
          <p:cNvPr id="131" name="Google Shape;131;g2373ef2373a_0_29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945265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239689ae08e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g239689ae08e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solidFill>
                  <a:schemeClr val="dk1"/>
                </a:solidFill>
                <a:latin typeface="Roboto"/>
                <a:ea typeface="Roboto"/>
                <a:cs typeface="Roboto"/>
                <a:sym typeface="Roboto"/>
              </a:rPr>
              <a:t>Additional questions to prompt reflection: </a:t>
            </a:r>
            <a:endParaRPr dirty="0">
              <a:solidFill>
                <a:schemeClr val="dk1"/>
              </a:solidFill>
              <a:latin typeface="Roboto"/>
              <a:ea typeface="Roboto"/>
              <a:cs typeface="Roboto"/>
              <a:sym typeface="Roboto"/>
            </a:endParaRPr>
          </a:p>
          <a:p>
            <a:pPr marL="0" lvl="0" indent="0" algn="l" rtl="0">
              <a:spcBef>
                <a:spcPts val="0"/>
              </a:spcBef>
              <a:spcAft>
                <a:spcPts val="0"/>
              </a:spcAft>
              <a:buNone/>
            </a:pPr>
            <a:endParaRPr dirty="0">
              <a:solidFill>
                <a:schemeClr val="dk1"/>
              </a:solidFill>
              <a:latin typeface="Roboto"/>
              <a:ea typeface="Roboto"/>
              <a:cs typeface="Roboto"/>
              <a:sym typeface="Roboto"/>
            </a:endParaRPr>
          </a:p>
          <a:p>
            <a:pPr marL="457200" lvl="0" indent="-298450" algn="l" rtl="0">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How did it feel to be the person leading the blindfolded partner? Was it tough to give good directions?</a:t>
            </a:r>
            <a:endParaRPr dirty="0">
              <a:solidFill>
                <a:schemeClr val="dk1"/>
              </a:solidFill>
              <a:latin typeface="Roboto"/>
              <a:ea typeface="Roboto"/>
              <a:cs typeface="Roboto"/>
              <a:sym typeface="Roboto"/>
            </a:endParaRPr>
          </a:p>
          <a:p>
            <a:pPr marL="457200" lvl="0" indent="-298450" algn="l" rtl="0">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Can you think of any ways that you might need to change your behaviour if you couldn't rely on your vision?</a:t>
            </a:r>
            <a:endParaRPr dirty="0">
              <a:solidFill>
                <a:schemeClr val="dk1"/>
              </a:solidFill>
              <a:latin typeface="Roboto"/>
              <a:ea typeface="Roboto"/>
              <a:cs typeface="Roboto"/>
              <a:sym typeface="Roboto"/>
            </a:endParaRPr>
          </a:p>
          <a:p>
            <a:pPr marL="457200" lvl="0" indent="-298450" algn="l" rtl="0">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What did you learn about the importance of clear communication and trust in a partnership?</a:t>
            </a:r>
            <a:endParaRPr dirty="0">
              <a:solidFill>
                <a:schemeClr val="dk1"/>
              </a:solidFill>
              <a:latin typeface="Roboto"/>
              <a:ea typeface="Roboto"/>
              <a:cs typeface="Roboto"/>
              <a:sym typeface="Roboto"/>
            </a:endParaRPr>
          </a:p>
          <a:p>
            <a:pPr marL="457200" lvl="0" indent="-298450" algn="l" rtl="0">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How can you take better care of your eyesight?</a:t>
            </a:r>
            <a:endParaRPr dirty="0">
              <a:solidFill>
                <a:schemeClr val="dk1"/>
              </a:solidFill>
              <a:latin typeface="Roboto"/>
              <a:ea typeface="Roboto"/>
              <a:cs typeface="Roboto"/>
              <a:sym typeface="Roboto"/>
            </a:endParaRPr>
          </a:p>
          <a:p>
            <a:pPr marL="0" lvl="0" indent="0" algn="l" rtl="0">
              <a:spcBef>
                <a:spcPts val="0"/>
              </a:spcBef>
              <a:spcAft>
                <a:spcPts val="0"/>
              </a:spcAft>
              <a:buNone/>
            </a:pPr>
            <a:endParaRPr dirty="0">
              <a:solidFill>
                <a:schemeClr val="dk1"/>
              </a:solidFill>
              <a:latin typeface="Roboto"/>
              <a:ea typeface="Roboto"/>
              <a:cs typeface="Roboto"/>
              <a:sym typeface="Roboto"/>
            </a:endParaRPr>
          </a:p>
        </p:txBody>
      </p:sp>
      <p:sp>
        <p:nvSpPr>
          <p:cNvPr id="217" name="Google Shape;217;g239689ae08e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extLst>
      <p:ext uri="{BB962C8B-B14F-4D97-AF65-F5344CB8AC3E}">
        <p14:creationId xmlns:p14="http://schemas.microsoft.com/office/powerpoint/2010/main" val="19408221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2373ef2373a_0_2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g2373ef2373a_0_2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0"/>
              </a:spcAft>
              <a:buSzPts val="1100"/>
              <a:buAutoNum type="arabicPeriod"/>
            </a:pPr>
            <a:r>
              <a:rPr lang="en-GB" dirty="0"/>
              <a:t>Begin by asking the students if they know anyone who is blind or has trouble seeing. </a:t>
            </a:r>
            <a:r>
              <a:rPr lang="en-GB" i="1" dirty="0"/>
              <a:t>Do any students wear glasses? Contacts? Do any students have grandparents with cataracts or another eye condition? </a:t>
            </a:r>
            <a:r>
              <a:rPr lang="en-GB" dirty="0"/>
              <a:t>Allow them to share their experiences and/or ask questions about vision, vision loss, blindness. </a:t>
            </a:r>
          </a:p>
          <a:p>
            <a:pPr marL="457200" lvl="0" indent="-298450" algn="l" rtl="0">
              <a:spcBef>
                <a:spcPts val="0"/>
              </a:spcBef>
              <a:spcAft>
                <a:spcPts val="0"/>
              </a:spcAft>
              <a:buSzPts val="1100"/>
              <a:buAutoNum type="arabicPeriod"/>
            </a:pPr>
            <a:r>
              <a:rPr lang="en-GB" dirty="0"/>
              <a:t>Explain that in this lesson, they will learn more about what it means to be blind or have vision loss and how it affects people's lives.</a:t>
            </a:r>
            <a:endParaRPr dirty="0"/>
          </a:p>
        </p:txBody>
      </p:sp>
      <p:sp>
        <p:nvSpPr>
          <p:cNvPr id="151" name="Google Shape;151;g2373ef2373a_0_27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239689ae08e_0_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Google Shape;160;g239689ae08e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1" name="Google Shape;161;g239689ae08e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39118743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24026a0a536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2" name="Google Shape;402;g24026a0a536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98450" algn="l" rtl="0">
              <a:spcBef>
                <a:spcPts val="0"/>
              </a:spcBef>
              <a:spcAft>
                <a:spcPts val="0"/>
              </a:spcAft>
              <a:buSzPts val="1100"/>
              <a:buAutoNum type="arabicPeriod"/>
            </a:pPr>
            <a:r>
              <a:rPr lang="en-GB" dirty="0"/>
              <a:t>False - only 18 percent of people who are visually impaired are totally blind.</a:t>
            </a:r>
            <a:endParaRPr dirty="0"/>
          </a:p>
          <a:p>
            <a:pPr marL="457200" lvl="0" indent="-298450" algn="l" rtl="0">
              <a:spcBef>
                <a:spcPts val="0"/>
              </a:spcBef>
              <a:spcAft>
                <a:spcPts val="0"/>
              </a:spcAft>
              <a:buSzPts val="1100"/>
              <a:buAutoNum type="arabicPeriod"/>
            </a:pPr>
            <a:r>
              <a:rPr lang="en-GB" dirty="0"/>
              <a:t>False - Technology has enabled various kinds of print accessible. Screens and texts can become magnified and enlarged.</a:t>
            </a:r>
            <a:endParaRPr dirty="0"/>
          </a:p>
          <a:p>
            <a:pPr marL="457200" lvl="0" indent="-298450" algn="l" rtl="0">
              <a:spcBef>
                <a:spcPts val="0"/>
              </a:spcBef>
              <a:spcAft>
                <a:spcPts val="0"/>
              </a:spcAft>
              <a:buSzPts val="1100"/>
              <a:buAutoNum type="arabicPeriod"/>
            </a:pPr>
            <a:r>
              <a:rPr lang="en-GB" dirty="0"/>
              <a:t>False - Blind people rely on their senses of touch, hearing, taste, or smell, which become sharper to compensate for their loss of vision.</a:t>
            </a:r>
            <a:endParaRPr dirty="0"/>
          </a:p>
        </p:txBody>
      </p:sp>
      <p:sp>
        <p:nvSpPr>
          <p:cNvPr id="403" name="Google Shape;403;g24026a0a536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39689ae08e_0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g239689ae08e_0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g239689ae08e_0_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239689ae08e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g239689ae08e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There is a printable handout ‘</a:t>
            </a:r>
            <a:r>
              <a:rPr lang="en-GB" u="sng">
                <a:solidFill>
                  <a:schemeClr val="hlink"/>
                </a:solidFill>
                <a:hlinkClick r:id="rId3"/>
              </a:rPr>
              <a:t>Concept Word Map</a:t>
            </a:r>
            <a:r>
              <a:rPr lang="en-GB"/>
              <a:t>’ in the resources folder. Alternatively you can get the students to copy/draw the screenshot shown. </a:t>
            </a:r>
            <a:endParaRPr/>
          </a:p>
        </p:txBody>
      </p:sp>
      <p:sp>
        <p:nvSpPr>
          <p:cNvPr id="257" name="Google Shape;257;g239689ae08e_0_4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2373ef2373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g2373ef2373a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g2373ef2373a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239689ae08e_0_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239689ae08e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2373ef2373a_0_2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g2373ef2373a_0_2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NZ" b="0" dirty="0"/>
              <a:t>Reference: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NZ" b="0" i="0" dirty="0">
                <a:solidFill>
                  <a:srgbClr val="0F0F0F"/>
                </a:solidFill>
                <a:effectLst/>
                <a:latin typeface="YouTube Sans"/>
              </a:rPr>
              <a:t>Peekaboo </a:t>
            </a:r>
            <a:r>
              <a:rPr lang="en-NZ" b="0" i="0" dirty="0" err="1">
                <a:solidFill>
                  <a:srgbClr val="0F0F0F"/>
                </a:solidFill>
                <a:effectLst/>
                <a:latin typeface="YouTube Sans"/>
              </a:rPr>
              <a:t>Kidz</a:t>
            </a:r>
            <a:r>
              <a:rPr lang="en-NZ" b="0" i="0" dirty="0">
                <a:solidFill>
                  <a:srgbClr val="0F0F0F"/>
                </a:solidFill>
                <a:effectLst/>
                <a:latin typeface="YouTube Sans"/>
              </a:rPr>
              <a:t> - Human Eye - The </a:t>
            </a:r>
            <a:r>
              <a:rPr lang="en-NZ" b="0" i="0" dirty="0" err="1">
                <a:solidFill>
                  <a:srgbClr val="0F0F0F"/>
                </a:solidFill>
                <a:effectLst/>
                <a:latin typeface="YouTube Sans"/>
              </a:rPr>
              <a:t>Dr.</a:t>
            </a:r>
            <a:r>
              <a:rPr lang="en-NZ" b="0" i="0" dirty="0">
                <a:solidFill>
                  <a:srgbClr val="0F0F0F"/>
                </a:solidFill>
                <a:effectLst/>
                <a:latin typeface="YouTube Sans"/>
              </a:rPr>
              <a:t> Binocs Show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NZ" b="0" dirty="0"/>
              <a:t>National Geographic  </a:t>
            </a:r>
            <a:r>
              <a:rPr lang="en-NZ" b="0" i="0" dirty="0">
                <a:solidFill>
                  <a:srgbClr val="0F0F0F"/>
                </a:solidFill>
                <a:effectLst/>
                <a:latin typeface="YouTube Sans"/>
              </a:rPr>
              <a:t>How Your Eyes Make Sense of the World | Decoder</a:t>
            </a:r>
          </a:p>
          <a:p>
            <a:pPr marL="0" lvl="0" indent="0" algn="l" rtl="0">
              <a:spcBef>
                <a:spcPts val="0"/>
              </a:spcBef>
              <a:spcAft>
                <a:spcPts val="0"/>
              </a:spcAft>
              <a:buNone/>
            </a:pPr>
            <a:endParaRPr dirty="0"/>
          </a:p>
        </p:txBody>
      </p:sp>
      <p:sp>
        <p:nvSpPr>
          <p:cNvPr id="272" name="Google Shape;272;g2373ef2373a_0_2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24026a0a536_0_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g24026a0a536_0_7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Encourage students to include specific details with their bullet points.</a:t>
            </a:r>
            <a:endParaRPr/>
          </a:p>
          <a:p>
            <a:pPr marL="0" lvl="0" indent="0" algn="l" rtl="0">
              <a:spcBef>
                <a:spcPts val="0"/>
              </a:spcBef>
              <a:spcAft>
                <a:spcPts val="0"/>
              </a:spcAft>
              <a:buNone/>
            </a:pPr>
            <a:endParaRPr/>
          </a:p>
          <a:p>
            <a:pPr marL="0" lvl="0" indent="0" algn="l" rtl="0">
              <a:spcBef>
                <a:spcPts val="0"/>
              </a:spcBef>
              <a:spcAft>
                <a:spcPts val="0"/>
              </a:spcAft>
              <a:buNone/>
            </a:pPr>
            <a:r>
              <a:rPr lang="en-GB"/>
              <a:t>Discuss as a class - where does the information come from? How can we find this out? How might this help or hinder the trustworthiness of the information?</a:t>
            </a:r>
            <a:endParaRPr/>
          </a:p>
        </p:txBody>
      </p:sp>
      <p:sp>
        <p:nvSpPr>
          <p:cNvPr id="283" name="Google Shape;283;g24026a0a536_0_7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NZ" dirty="0"/>
              <a:t>Using the video about how eyes work, print out ‘parts of the eyes’ (found in resources) and ask students to label the eye, and to cut &amp; order the 5 steps to vision:</a:t>
            </a:r>
          </a:p>
          <a:p>
            <a:pPr marL="0" lvl="0" indent="0" algn="l" rtl="0">
              <a:spcBef>
                <a:spcPts val="0"/>
              </a:spcBef>
              <a:spcAft>
                <a:spcPts val="0"/>
              </a:spcAft>
              <a:buNone/>
            </a:pPr>
            <a:endParaRPr lang="en-NZ" dirty="0"/>
          </a:p>
          <a:p>
            <a:pPr marL="0" lvl="0" indent="0" algn="l" rtl="0">
              <a:spcBef>
                <a:spcPts val="0"/>
              </a:spcBef>
              <a:spcAft>
                <a:spcPts val="0"/>
              </a:spcAft>
              <a:buNone/>
            </a:pPr>
            <a:r>
              <a:rPr lang="en-NZ" dirty="0"/>
              <a:t>Answers for cut and order activity:</a:t>
            </a:r>
          </a:p>
          <a:p>
            <a:pPr marL="0" lvl="0" indent="0" algn="l" rtl="0">
              <a:spcBef>
                <a:spcPts val="0"/>
              </a:spcBef>
              <a:spcAft>
                <a:spcPts val="0"/>
              </a:spcAft>
              <a:buNone/>
            </a:pPr>
            <a:endParaRPr lang="en-NZ" dirty="0"/>
          </a:p>
          <a:p>
            <a:pPr marL="457200" lvl="0" indent="-298450" algn="l" rtl="0">
              <a:spcBef>
                <a:spcPts val="0"/>
              </a:spcBef>
              <a:spcAft>
                <a:spcPts val="0"/>
              </a:spcAft>
              <a:buSzPts val="1100"/>
              <a:buAutoNum type="arabicPeriod"/>
            </a:pPr>
            <a:r>
              <a:rPr lang="en-NZ" dirty="0"/>
              <a:t>Light enters the eye through the cornea. This is the clear, dome-shaped surface that covers the front of the eye.</a:t>
            </a:r>
          </a:p>
          <a:p>
            <a:pPr marL="228600" lvl="0" indent="-228600" algn="l" rtl="0">
              <a:spcBef>
                <a:spcPts val="0"/>
              </a:spcBef>
              <a:spcAft>
                <a:spcPts val="0"/>
              </a:spcAft>
              <a:buFont typeface="+mj-lt"/>
              <a:buAutoNum type="arabicPeriod"/>
            </a:pPr>
            <a:endParaRPr lang="en-NZ" dirty="0"/>
          </a:p>
          <a:p>
            <a:pPr marL="457200" lvl="0" indent="-298450" algn="l" rtl="0">
              <a:spcBef>
                <a:spcPts val="0"/>
              </a:spcBef>
              <a:spcAft>
                <a:spcPts val="0"/>
              </a:spcAft>
              <a:buSzPts val="1100"/>
              <a:buAutoNum type="arabicPeriod"/>
            </a:pPr>
            <a:r>
              <a:rPr lang="en-NZ" dirty="0"/>
              <a:t>From the cornea, the light passes through the pupil. The iris, or the coloured part of your eye, controls the </a:t>
            </a:r>
            <a:r>
              <a:rPr lang="en-NZ" i="1" dirty="0"/>
              <a:t>amount</a:t>
            </a:r>
            <a:r>
              <a:rPr lang="en-NZ" dirty="0"/>
              <a:t> of light passing through.</a:t>
            </a:r>
          </a:p>
          <a:p>
            <a:pPr marL="228600" lvl="0" indent="-228600" algn="l" rtl="0">
              <a:spcBef>
                <a:spcPts val="0"/>
              </a:spcBef>
              <a:spcAft>
                <a:spcPts val="0"/>
              </a:spcAft>
              <a:buFont typeface="+mj-lt"/>
              <a:buAutoNum type="arabicPeriod"/>
            </a:pPr>
            <a:endParaRPr lang="en-NZ" dirty="0"/>
          </a:p>
          <a:p>
            <a:pPr marL="457200" lvl="0" indent="-298450" algn="l" rtl="0">
              <a:spcBef>
                <a:spcPts val="0"/>
              </a:spcBef>
              <a:spcAft>
                <a:spcPts val="0"/>
              </a:spcAft>
              <a:buSzPts val="1100"/>
              <a:buAutoNum type="arabicPeriod"/>
            </a:pPr>
            <a:r>
              <a:rPr lang="en-NZ" dirty="0"/>
              <a:t>From there, the light then hits the lens. This is the clear structure inside the eye that focuses light rays onto the retina.</a:t>
            </a:r>
          </a:p>
          <a:p>
            <a:pPr marL="228600" lvl="0" indent="-228600" algn="l" rtl="0">
              <a:spcBef>
                <a:spcPts val="0"/>
              </a:spcBef>
              <a:spcAft>
                <a:spcPts val="0"/>
              </a:spcAft>
              <a:buFont typeface="+mj-lt"/>
              <a:buAutoNum type="arabicPeriod"/>
            </a:pPr>
            <a:endParaRPr lang="en-NZ" dirty="0"/>
          </a:p>
          <a:p>
            <a:pPr marL="457200" lvl="0" indent="-298450" algn="l" rtl="0">
              <a:spcBef>
                <a:spcPts val="0"/>
              </a:spcBef>
              <a:spcAft>
                <a:spcPts val="0"/>
              </a:spcAft>
              <a:buSzPts val="1100"/>
              <a:buAutoNum type="arabicPeriod"/>
            </a:pPr>
            <a:r>
              <a:rPr lang="en-NZ" dirty="0"/>
              <a:t>The light then hits the retina. This is the light-sensitive nerve layer that lines the </a:t>
            </a:r>
            <a:r>
              <a:rPr lang="en-NZ" i="1" dirty="0"/>
              <a:t>back</a:t>
            </a:r>
            <a:r>
              <a:rPr lang="en-NZ" dirty="0"/>
              <a:t> of the eye. Here is where the image is turned upside down.</a:t>
            </a:r>
          </a:p>
          <a:p>
            <a:pPr marL="228600" lvl="0" indent="-228600" algn="l" rtl="0">
              <a:spcBef>
                <a:spcPts val="0"/>
              </a:spcBef>
              <a:spcAft>
                <a:spcPts val="0"/>
              </a:spcAft>
              <a:buFont typeface="+mj-lt"/>
              <a:buAutoNum type="arabicPeriod"/>
            </a:pPr>
            <a:endParaRPr lang="en-NZ" dirty="0"/>
          </a:p>
          <a:p>
            <a:pPr marL="457200" lvl="0" indent="-298450" algn="l" rtl="0">
              <a:spcBef>
                <a:spcPts val="0"/>
              </a:spcBef>
              <a:spcAft>
                <a:spcPts val="0"/>
              </a:spcAft>
              <a:buSzPts val="1100"/>
              <a:buAutoNum type="arabicPeriod"/>
            </a:pPr>
            <a:r>
              <a:rPr lang="en-NZ" dirty="0"/>
              <a:t>The optic nerve now takes the signals to the visual cortex of the brain. The visual cortex turns the signals the correct way up and into images (vision)</a:t>
            </a:r>
          </a:p>
        </p:txBody>
      </p:sp>
    </p:spTree>
    <p:extLst>
      <p:ext uri="{BB962C8B-B14F-4D97-AF65-F5344CB8AC3E}">
        <p14:creationId xmlns:p14="http://schemas.microsoft.com/office/powerpoint/2010/main" val="31055759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239689ae08e_0_1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g239689ae08e_0_10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0"/>
              </a:spcAft>
              <a:buNone/>
            </a:pPr>
            <a:r>
              <a:rPr lang="en-GB" dirty="0">
                <a:solidFill>
                  <a:schemeClr val="dk1"/>
                </a:solidFill>
                <a:latin typeface="Roboto"/>
                <a:ea typeface="Roboto"/>
                <a:cs typeface="Roboto"/>
                <a:sym typeface="Roboto"/>
              </a:rPr>
              <a:t>Activity 2: Causes and Impacts (20 minutes): </a:t>
            </a:r>
          </a:p>
          <a:p>
            <a:pPr marL="0" lvl="0" indent="0" algn="l" rtl="0">
              <a:lnSpc>
                <a:spcPct val="115000"/>
              </a:lnSpc>
              <a:spcBef>
                <a:spcPts val="1500"/>
              </a:spcBef>
              <a:spcAft>
                <a:spcPts val="0"/>
              </a:spcAft>
              <a:buNone/>
            </a:pPr>
            <a:endParaRPr lang="en-GB" dirty="0">
              <a:solidFill>
                <a:schemeClr val="dk1"/>
              </a:solidFill>
              <a:latin typeface="Roboto"/>
              <a:ea typeface="Roboto"/>
              <a:cs typeface="Roboto"/>
              <a:sym typeface="Roboto"/>
            </a:endParaRPr>
          </a:p>
          <a:p>
            <a:pPr marL="0" lvl="0" indent="0" algn="l" rtl="0">
              <a:lnSpc>
                <a:spcPct val="115000"/>
              </a:lnSpc>
              <a:spcBef>
                <a:spcPts val="1500"/>
              </a:spcBef>
              <a:spcAft>
                <a:spcPts val="0"/>
              </a:spcAft>
              <a:buNone/>
            </a:pPr>
            <a:r>
              <a:rPr lang="en-GB" dirty="0">
                <a:solidFill>
                  <a:schemeClr val="dk1"/>
                </a:solidFill>
                <a:latin typeface="Roboto"/>
                <a:ea typeface="Roboto"/>
                <a:cs typeface="Roboto"/>
                <a:sym typeface="Roboto"/>
              </a:rPr>
              <a:t>Show students the examples of the three most common causes of blindness in the following slides below:</a:t>
            </a:r>
            <a:endParaRPr dirty="0">
              <a:solidFill>
                <a:schemeClr val="dk1"/>
              </a:solidFill>
              <a:latin typeface="Roboto"/>
              <a:ea typeface="Roboto"/>
              <a:cs typeface="Roboto"/>
              <a:sym typeface="Roboto"/>
            </a:endParaRPr>
          </a:p>
        </p:txBody>
      </p:sp>
      <p:sp>
        <p:nvSpPr>
          <p:cNvPr id="207" name="Google Shape;207;g239689ae08e_0_10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extLst>
      <p:ext uri="{BB962C8B-B14F-4D97-AF65-F5344CB8AC3E}">
        <p14:creationId xmlns:p14="http://schemas.microsoft.com/office/powerpoint/2010/main" val="2167689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239689ae08e_0_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239689ae08e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Cataracts</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239689ae08e_0_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239689ae08e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a:solidFill>
                  <a:schemeClr val="dk1"/>
                </a:solidFill>
              </a:rPr>
              <a:t>Cataracts</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239689ae08e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239689ae08e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Diabetes Eye Disease, also known as Diabetic Retinopathy</a:t>
            </a: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239689ae08e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239689ae08e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Diabetes eye disease </a:t>
            </a: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239689ae08e_0_1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239689ae08e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Refractive error</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24026a0a53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g24026a0a536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Instructions:</a:t>
            </a:r>
            <a:br>
              <a:rPr lang="en-GB" dirty="0"/>
            </a:br>
            <a:endParaRPr dirty="0">
              <a:solidFill>
                <a:schemeClr val="dk1"/>
              </a:solidFill>
            </a:endParaRPr>
          </a:p>
          <a:p>
            <a:pPr marL="457200" lvl="0" indent="-298450" algn="l" rtl="0">
              <a:spcBef>
                <a:spcPts val="0"/>
              </a:spcBef>
              <a:spcAft>
                <a:spcPts val="0"/>
              </a:spcAft>
              <a:buClr>
                <a:schemeClr val="dk1"/>
              </a:buClr>
              <a:buSzPts val="1100"/>
              <a:buAutoNum type="arabicPeriod"/>
            </a:pPr>
            <a:r>
              <a:rPr lang="en-GB" dirty="0">
                <a:solidFill>
                  <a:schemeClr val="dk1"/>
                </a:solidFill>
              </a:rPr>
              <a:t>Encourage students to look closely at the images and discuss the prompts </a:t>
            </a:r>
            <a:endParaRPr dirty="0">
              <a:solidFill>
                <a:schemeClr val="dk1"/>
              </a:solidFill>
            </a:endParaRPr>
          </a:p>
          <a:p>
            <a:pPr marL="0" lvl="0" indent="0" algn="l" rtl="0">
              <a:spcBef>
                <a:spcPts val="0"/>
              </a:spcBef>
              <a:spcAft>
                <a:spcPts val="0"/>
              </a:spcAft>
              <a:buNone/>
            </a:pPr>
            <a:endParaRPr dirty="0"/>
          </a:p>
        </p:txBody>
      </p:sp>
      <p:sp>
        <p:nvSpPr>
          <p:cNvPr id="131" name="Google Shape;131;g24026a0a536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239689ae08e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239689ae08e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Refractive error </a:t>
            </a:r>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239689ae08e_0_1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g239689ae08e_0_1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r>
              <a:rPr lang="en-GB" dirty="0">
                <a:solidFill>
                  <a:schemeClr val="dk1"/>
                </a:solidFill>
                <a:latin typeface="Roboto"/>
                <a:ea typeface="Roboto"/>
                <a:cs typeface="Roboto"/>
                <a:sym typeface="Roboto"/>
              </a:rPr>
              <a:t>Video recording demonstrating cataracts </a:t>
            </a:r>
            <a:r>
              <a:rPr lang="en-GB" u="sng" dirty="0">
                <a:solidFill>
                  <a:schemeClr val="hlink"/>
                </a:solidFill>
                <a:latin typeface="Roboto"/>
                <a:ea typeface="Roboto"/>
                <a:cs typeface="Roboto"/>
                <a:sym typeface="Roboto"/>
                <a:hlinkClick r:id="rId3"/>
              </a:rPr>
              <a:t>https://www.youtube.com/watch?v=9ZIvEFpRLsA&amp;list=PLNol8zIT_P1Aq_HxbruBbTFzOO25rV_pu&amp;index=3</a:t>
            </a:r>
            <a:r>
              <a:rPr lang="en-GB" dirty="0">
                <a:solidFill>
                  <a:schemeClr val="dk1"/>
                </a:solidFill>
                <a:latin typeface="Roboto"/>
                <a:ea typeface="Roboto"/>
                <a:cs typeface="Roboto"/>
                <a:sym typeface="Roboto"/>
              </a:rPr>
              <a:t> </a:t>
            </a:r>
            <a:endParaRPr dirty="0">
              <a:solidFill>
                <a:schemeClr val="dk1"/>
              </a:solidFill>
              <a:latin typeface="Roboto"/>
              <a:ea typeface="Roboto"/>
              <a:cs typeface="Roboto"/>
              <a:sym typeface="Roboto"/>
            </a:endParaRPr>
          </a:p>
        </p:txBody>
      </p:sp>
      <p:sp>
        <p:nvSpPr>
          <p:cNvPr id="269" name="Google Shape;269;g239689ae08e_0_1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39689ae08e_0_1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g239689ae08e_0_1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r>
              <a:rPr lang="en-GB" dirty="0">
                <a:solidFill>
                  <a:schemeClr val="dk1"/>
                </a:solidFill>
                <a:latin typeface="Roboto"/>
                <a:ea typeface="Roboto"/>
                <a:cs typeface="Roboto"/>
                <a:sym typeface="Roboto"/>
              </a:rPr>
              <a:t>Notes for teacher: People with diabetes should have an eye examination when their diabetes is diagnosed. This should be followed by regular eye examinations and treatment. </a:t>
            </a:r>
            <a:r>
              <a:rPr lang="en-GB" b="1" dirty="0">
                <a:solidFill>
                  <a:schemeClr val="dk1"/>
                </a:solidFill>
                <a:latin typeface="Roboto"/>
                <a:ea typeface="Roboto"/>
                <a:cs typeface="Roboto"/>
                <a:sym typeface="Roboto"/>
              </a:rPr>
              <a:t>Early detection is the most important and cost-effective way to prevent blindness.​</a:t>
            </a:r>
            <a:endParaRPr b="1" dirty="0">
              <a:solidFill>
                <a:schemeClr val="dk1"/>
              </a:solidFill>
              <a:latin typeface="Roboto"/>
              <a:ea typeface="Roboto"/>
              <a:cs typeface="Roboto"/>
              <a:sym typeface="Roboto"/>
            </a:endParaRPr>
          </a:p>
        </p:txBody>
      </p:sp>
      <p:sp>
        <p:nvSpPr>
          <p:cNvPr id="282" name="Google Shape;282;g239689ae08e_0_1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NZ" sz="1100" dirty="0">
                <a:solidFill>
                  <a:schemeClr val="dk1"/>
                </a:solidFill>
              </a:rPr>
              <a:t>Watch this video for further information: </a:t>
            </a:r>
            <a:r>
              <a:rPr lang="en-NZ" sz="1100" u="sng" dirty="0">
                <a:solidFill>
                  <a:schemeClr val="accent5"/>
                </a:solidFill>
              </a:rPr>
              <a:t>https://www.youtube.com/watch?v=CXJ7mL_q990</a:t>
            </a:r>
            <a:endParaRPr lang="en-NZ" dirty="0"/>
          </a:p>
        </p:txBody>
      </p:sp>
      <p:sp>
        <p:nvSpPr>
          <p:cNvPr id="4" name="Slide Number Placeholder 3"/>
          <p:cNvSpPr>
            <a:spLocks noGrp="1"/>
          </p:cNvSpPr>
          <p:nvPr>
            <p:ph type="sldNum" sz="quarter" idx="10"/>
          </p:nvPr>
        </p:nvSpPr>
        <p:spPr/>
        <p:txBody>
          <a:bodyPr/>
          <a:lstStyle/>
          <a:p>
            <a:fld id="{43BFEB8A-56E4-4553-8B67-A6EF02816A85}" type="slidenum">
              <a:rPr lang="en-NZ" smtClean="0"/>
              <a:t>33</a:t>
            </a:fld>
            <a:endParaRPr lang="en-NZ" dirty="0"/>
          </a:p>
        </p:txBody>
      </p:sp>
    </p:spTree>
    <p:extLst>
      <p:ext uri="{BB962C8B-B14F-4D97-AF65-F5344CB8AC3E}">
        <p14:creationId xmlns:p14="http://schemas.microsoft.com/office/powerpoint/2010/main" val="35937000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239689ae08e_2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g239689ae08e_2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endParaRPr dirty="0">
              <a:solidFill>
                <a:schemeClr val="dk1"/>
              </a:solidFill>
              <a:latin typeface="Roboto"/>
              <a:ea typeface="Roboto"/>
              <a:cs typeface="Roboto"/>
              <a:sym typeface="Roboto"/>
            </a:endParaRPr>
          </a:p>
        </p:txBody>
      </p:sp>
      <p:sp>
        <p:nvSpPr>
          <p:cNvPr id="297" name="Google Shape;297;g239689ae08e_2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239689ae08e_0_1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g239689ae08e_0_1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r>
              <a:rPr lang="en-GB" dirty="0">
                <a:solidFill>
                  <a:schemeClr val="dk1"/>
                </a:solidFill>
                <a:latin typeface="Roboto"/>
                <a:ea typeface="Roboto"/>
                <a:cs typeface="Roboto"/>
                <a:sym typeface="Roboto"/>
              </a:rPr>
              <a:t>In the next slides, you will be showing and explaining what it is like for people with eye conditions to see.</a:t>
            </a:r>
            <a:endParaRPr dirty="0">
              <a:solidFill>
                <a:schemeClr val="dk1"/>
              </a:solidFill>
              <a:latin typeface="Roboto"/>
              <a:ea typeface="Roboto"/>
              <a:cs typeface="Roboto"/>
              <a:sym typeface="Roboto"/>
            </a:endParaRPr>
          </a:p>
        </p:txBody>
      </p:sp>
      <p:sp>
        <p:nvSpPr>
          <p:cNvPr id="253" name="Google Shape;253;g239689ae08e_0_1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239689ae08e_0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239689ae08e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Have students copy into their books - or print / copy this slide and share</a:t>
            </a:r>
            <a:endParaRPr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239689ae08e_2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g239689ae08e_2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endParaRPr>
              <a:solidFill>
                <a:schemeClr val="dk1"/>
              </a:solidFill>
              <a:latin typeface="Roboto"/>
              <a:ea typeface="Roboto"/>
              <a:cs typeface="Roboto"/>
              <a:sym typeface="Roboto"/>
            </a:endParaRPr>
          </a:p>
        </p:txBody>
      </p:sp>
      <p:sp>
        <p:nvSpPr>
          <p:cNvPr id="413" name="Google Shape;413;g239689ae08e_2_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239689ae08e_2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g239689ae08e_2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None/>
            </a:pPr>
            <a:endParaRPr>
              <a:solidFill>
                <a:schemeClr val="dk1"/>
              </a:solidFill>
              <a:latin typeface="Roboto"/>
              <a:ea typeface="Roboto"/>
              <a:cs typeface="Roboto"/>
              <a:sym typeface="Roboto"/>
            </a:endParaRPr>
          </a:p>
        </p:txBody>
      </p:sp>
      <p:sp>
        <p:nvSpPr>
          <p:cNvPr id="318" name="Google Shape;318;g239689ae08e_2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24026a0a536_0_10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3" name="Google Shape;433;g24026a0a536_0_10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0"/>
              </a:spcAft>
              <a:buNone/>
            </a:pPr>
            <a:endParaRPr b="1" dirty="0">
              <a:solidFill>
                <a:schemeClr val="dk1"/>
              </a:solidFill>
              <a:latin typeface="Roboto"/>
              <a:ea typeface="Roboto"/>
              <a:cs typeface="Roboto"/>
              <a:sym typeface="Roboto"/>
            </a:endParaRPr>
          </a:p>
          <a:p>
            <a:pPr marL="0" lvl="0" indent="0" algn="l" rtl="0">
              <a:lnSpc>
                <a:spcPct val="100000"/>
              </a:lnSpc>
              <a:spcBef>
                <a:spcPts val="1500"/>
              </a:spcBef>
              <a:spcAft>
                <a:spcPts val="0"/>
              </a:spcAft>
              <a:buNone/>
            </a:pPr>
            <a:r>
              <a:rPr lang="en-GB" dirty="0">
                <a:solidFill>
                  <a:schemeClr val="dk1"/>
                </a:solidFill>
                <a:latin typeface="Roboto"/>
                <a:ea typeface="Roboto"/>
                <a:cs typeface="Roboto"/>
                <a:sym typeface="Roboto"/>
              </a:rPr>
              <a:t>Jigsaw Activity handout found in Resources folder. </a:t>
            </a:r>
          </a:p>
          <a:p>
            <a:pPr marL="0" lvl="0" indent="0" algn="l" rtl="0">
              <a:lnSpc>
                <a:spcPct val="100000"/>
              </a:lnSpc>
              <a:spcBef>
                <a:spcPts val="1500"/>
              </a:spcBef>
              <a:spcAft>
                <a:spcPts val="0"/>
              </a:spcAft>
              <a:buNone/>
            </a:pPr>
            <a:r>
              <a:rPr lang="en-GB" dirty="0">
                <a:solidFill>
                  <a:schemeClr val="dk1"/>
                </a:solidFill>
                <a:latin typeface="Roboto"/>
                <a:ea typeface="Roboto"/>
                <a:cs typeface="Roboto"/>
                <a:sym typeface="Roboto"/>
              </a:rPr>
              <a:t>Materials</a:t>
            </a:r>
            <a:endParaRPr dirty="0">
              <a:solidFill>
                <a:schemeClr val="dk1"/>
              </a:solidFill>
              <a:latin typeface="Roboto"/>
              <a:ea typeface="Roboto"/>
              <a:cs typeface="Roboto"/>
              <a:sym typeface="Roboto"/>
            </a:endParaRPr>
          </a:p>
          <a:p>
            <a:pPr marL="457200" lvl="0" indent="-298450" algn="l" rtl="0">
              <a:lnSpc>
                <a:spcPct val="100000"/>
              </a:lnSpc>
              <a:spcBef>
                <a:spcPts val="150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Computers &amp; internet access </a:t>
            </a:r>
            <a:endParaRPr dirty="0">
              <a:solidFill>
                <a:schemeClr val="dk1"/>
              </a:solidFill>
              <a:latin typeface="Roboto"/>
              <a:ea typeface="Roboto"/>
              <a:cs typeface="Roboto"/>
              <a:sym typeface="Roboto"/>
            </a:endParaRPr>
          </a:p>
          <a:p>
            <a:pPr marL="457200" lvl="0" indent="-298450" algn="l" rtl="0">
              <a:lnSpc>
                <a:spcPct val="115000"/>
              </a:lnSpc>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Links to resources </a:t>
            </a:r>
            <a:endParaRPr dirty="0">
              <a:solidFill>
                <a:schemeClr val="dk1"/>
              </a:solidFill>
              <a:latin typeface="Roboto"/>
              <a:ea typeface="Roboto"/>
              <a:cs typeface="Roboto"/>
              <a:sym typeface="Roboto"/>
            </a:endParaRPr>
          </a:p>
          <a:p>
            <a:pPr marL="457200" lvl="0" indent="-298450" algn="l" rtl="0">
              <a:lnSpc>
                <a:spcPct val="115000"/>
              </a:lnSpc>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Prompt questions </a:t>
            </a:r>
            <a:endParaRPr dirty="0">
              <a:solidFill>
                <a:schemeClr val="dk1"/>
              </a:solidFill>
              <a:latin typeface="Roboto"/>
              <a:ea typeface="Roboto"/>
              <a:cs typeface="Roboto"/>
              <a:sym typeface="Roboto"/>
            </a:endParaRPr>
          </a:p>
          <a:p>
            <a:pPr marL="0" lvl="0" indent="0" algn="l" rtl="0">
              <a:lnSpc>
                <a:spcPct val="115000"/>
              </a:lnSpc>
              <a:spcBef>
                <a:spcPts val="1500"/>
              </a:spcBef>
              <a:spcAft>
                <a:spcPts val="0"/>
              </a:spcAft>
              <a:buNone/>
            </a:pPr>
            <a:r>
              <a:rPr lang="en-GB" dirty="0">
                <a:solidFill>
                  <a:schemeClr val="dk1"/>
                </a:solidFill>
                <a:latin typeface="Roboto"/>
                <a:ea typeface="Roboto"/>
                <a:cs typeface="Roboto"/>
                <a:sym typeface="Roboto"/>
              </a:rPr>
              <a:t>Instructions: </a:t>
            </a:r>
            <a:endParaRPr dirty="0">
              <a:solidFill>
                <a:schemeClr val="dk1"/>
              </a:solidFill>
              <a:latin typeface="Roboto"/>
              <a:ea typeface="Roboto"/>
              <a:cs typeface="Roboto"/>
              <a:sym typeface="Roboto"/>
            </a:endParaRPr>
          </a:p>
          <a:p>
            <a:pPr marL="457200" lvl="0" indent="-298450" algn="l" rtl="0">
              <a:lnSpc>
                <a:spcPct val="115000"/>
              </a:lnSpc>
              <a:spcBef>
                <a:spcPts val="150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Divide the class into small groups of 4 to 6 members</a:t>
            </a:r>
            <a:r>
              <a:rPr lang="en-NZ" dirty="0">
                <a:solidFill>
                  <a:schemeClr val="dk1"/>
                </a:solidFill>
                <a:latin typeface="Roboto"/>
                <a:ea typeface="Roboto"/>
                <a:cs typeface="Roboto"/>
                <a:sym typeface="Roboto"/>
              </a:rPr>
              <a:t>.</a:t>
            </a:r>
            <a:endParaRPr dirty="0">
              <a:solidFill>
                <a:schemeClr val="dk1"/>
              </a:solidFill>
              <a:latin typeface="Roboto"/>
              <a:ea typeface="Roboto"/>
              <a:cs typeface="Roboto"/>
              <a:sym typeface="Roboto"/>
            </a:endParaRPr>
          </a:p>
          <a:p>
            <a:pPr marL="457200" lvl="0" indent="-298450" algn="l" rtl="0">
              <a:lnSpc>
                <a:spcPct val="115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Provide each group with a specific resource or section of website, and the generic prompt questions found on the Jigsaw Activity handout in Resources folder. </a:t>
            </a:r>
          </a:p>
          <a:p>
            <a:pPr marL="457200" lvl="0" indent="-298450" algn="l" rtl="0">
              <a:lnSpc>
                <a:spcPct val="115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Give the groups time to study and understand their assigned materials. Encourage them to take notes and discuss amongst themselves to ensure everyone comprehends the content. </a:t>
            </a:r>
            <a:endParaRPr dirty="0">
              <a:solidFill>
                <a:schemeClr val="dk1"/>
              </a:solidFill>
              <a:latin typeface="Roboto"/>
              <a:ea typeface="Roboto"/>
              <a:cs typeface="Roboto"/>
              <a:sym typeface="Roboto"/>
            </a:endParaRPr>
          </a:p>
          <a:p>
            <a:pPr marL="457200" lvl="0" indent="-298450" algn="l" rtl="0">
              <a:lnSpc>
                <a:spcPct val="115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Reorganise the groups: After the individual research phase, form new groups with one member from each original group. These new groups should have representatives from each of the different topics or sections.</a:t>
            </a:r>
            <a:endParaRPr dirty="0">
              <a:solidFill>
                <a:schemeClr val="dk1"/>
              </a:solidFill>
              <a:latin typeface="Roboto"/>
              <a:ea typeface="Roboto"/>
              <a:cs typeface="Roboto"/>
              <a:sym typeface="Roboto"/>
            </a:endParaRPr>
          </a:p>
          <a:p>
            <a:pPr marL="457200" lvl="0" indent="-298450" algn="l" rtl="0">
              <a:lnSpc>
                <a:spcPct val="115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Share knowledge and teach others: In the new groups, instruct each student to share their knowledge and expertise about their assigned topic. They should explain the main points of discussion, provide examples, or answer questions from their peers in the group. </a:t>
            </a:r>
            <a:endParaRPr dirty="0">
              <a:solidFill>
                <a:schemeClr val="dk1"/>
              </a:solidFill>
              <a:latin typeface="Roboto"/>
              <a:ea typeface="Roboto"/>
              <a:cs typeface="Roboto"/>
              <a:sym typeface="Roboto"/>
            </a:endParaRPr>
          </a:p>
          <a:p>
            <a:pPr marL="457200" lvl="0" indent="-298450" algn="l" rtl="0">
              <a:lnSpc>
                <a:spcPct val="115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Encourage collaboration: Encourage students to work together to ensure that all members understand the various topics. They can ask questions, clarify doubts, and provide additional information to enhance the collective understanding.</a:t>
            </a:r>
            <a:endParaRPr dirty="0">
              <a:solidFill>
                <a:schemeClr val="dk1"/>
              </a:solidFill>
              <a:latin typeface="Roboto"/>
              <a:ea typeface="Roboto"/>
              <a:cs typeface="Roboto"/>
              <a:sym typeface="Roboto"/>
            </a:endParaRPr>
          </a:p>
          <a:p>
            <a:pPr marL="457200" lvl="0" indent="-298450" algn="l" rtl="0">
              <a:lnSpc>
                <a:spcPct val="115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Prepare for presentations: Once the new groups have thoroughly discussed and understood each topic, assign a presentation format. It could be a mini-presentation, a poster, video, or any other suitable method for conveying the information to the rest of the class. </a:t>
            </a:r>
            <a:endParaRPr dirty="0">
              <a:solidFill>
                <a:schemeClr val="dk1"/>
              </a:solidFill>
              <a:latin typeface="Roboto"/>
              <a:ea typeface="Roboto"/>
              <a:cs typeface="Roboto"/>
              <a:sym typeface="Roboto"/>
            </a:endParaRPr>
          </a:p>
          <a:p>
            <a:pPr marL="457200" lvl="0" indent="-298450" algn="l" rtl="0">
              <a:lnSpc>
                <a:spcPct val="115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You could set up a gallery walk, where each group displays their work and other students circulate to learn from the different presentations. </a:t>
            </a:r>
            <a:endParaRPr dirty="0">
              <a:solidFill>
                <a:schemeClr val="dk1"/>
              </a:solidFill>
              <a:latin typeface="Roboto"/>
              <a:ea typeface="Roboto"/>
              <a:cs typeface="Roboto"/>
              <a:sym typeface="Roboto"/>
            </a:endParaRPr>
          </a:p>
          <a:p>
            <a:pPr marL="457200" lvl="0" indent="-298450" algn="l" rtl="0">
              <a:lnSpc>
                <a:spcPct val="115000"/>
              </a:lnSpc>
              <a:spcBef>
                <a:spcPts val="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Facilitate discussion and debrief: After all the presentations, facilitate a class discussion to encourage students to reflect on what they learned. Ask questions to compare and contrast the different topics, highlight connections, and reinforce key concepts - for example</a:t>
            </a:r>
            <a:endParaRPr dirty="0">
              <a:solidFill>
                <a:schemeClr val="dk1"/>
              </a:solidFill>
              <a:latin typeface="Roboto"/>
              <a:ea typeface="Roboto"/>
              <a:cs typeface="Roboto"/>
              <a:sym typeface="Roboto"/>
            </a:endParaRPr>
          </a:p>
          <a:p>
            <a:pPr marL="914400" lvl="1" indent="-298450" algn="l" rtl="0">
              <a:lnSpc>
                <a:spcPct val="115000"/>
              </a:lnSpc>
              <a:spcBef>
                <a:spcPts val="0"/>
              </a:spcBef>
              <a:spcAft>
                <a:spcPts val="0"/>
              </a:spcAft>
              <a:buClr>
                <a:schemeClr val="dk1"/>
              </a:buClr>
              <a:buSzPts val="1100"/>
              <a:buFont typeface="Roboto"/>
              <a:buAutoNum type="alphaLcPeriod"/>
            </a:pPr>
            <a:r>
              <a:rPr lang="en-GB" dirty="0">
                <a:solidFill>
                  <a:schemeClr val="dk1"/>
                </a:solidFill>
                <a:latin typeface="Roboto"/>
                <a:ea typeface="Roboto"/>
                <a:cs typeface="Roboto"/>
                <a:sym typeface="Roboto"/>
              </a:rPr>
              <a:t>How can you tell if a source is reliable or trustworthy when looking for different perspectives?</a:t>
            </a:r>
            <a:endParaRPr dirty="0">
              <a:solidFill>
                <a:schemeClr val="dk1"/>
              </a:solidFill>
              <a:latin typeface="Roboto"/>
              <a:ea typeface="Roboto"/>
              <a:cs typeface="Roboto"/>
              <a:sym typeface="Roboto"/>
            </a:endParaRPr>
          </a:p>
          <a:p>
            <a:pPr marL="914400" lvl="1" indent="-298450" algn="l" rtl="0">
              <a:lnSpc>
                <a:spcPct val="115000"/>
              </a:lnSpc>
              <a:spcBef>
                <a:spcPts val="0"/>
              </a:spcBef>
              <a:spcAft>
                <a:spcPts val="0"/>
              </a:spcAft>
              <a:buClr>
                <a:schemeClr val="dk1"/>
              </a:buClr>
              <a:buSzPts val="1100"/>
              <a:buFont typeface="Roboto"/>
              <a:buAutoNum type="alphaLcPeriod"/>
            </a:pPr>
            <a:r>
              <a:rPr lang="en-GB" dirty="0">
                <a:solidFill>
                  <a:schemeClr val="dk1"/>
                </a:solidFill>
                <a:latin typeface="Roboto"/>
                <a:ea typeface="Roboto"/>
                <a:cs typeface="Roboto"/>
                <a:sym typeface="Roboto"/>
              </a:rPr>
              <a:t>What can happen if you only consider one point of view without exploring others?</a:t>
            </a:r>
            <a:endParaRPr dirty="0">
              <a:solidFill>
                <a:schemeClr val="dk1"/>
              </a:solidFill>
              <a:latin typeface="Roboto"/>
              <a:ea typeface="Roboto"/>
              <a:cs typeface="Roboto"/>
              <a:sym typeface="Roboto"/>
            </a:endParaRPr>
          </a:p>
          <a:p>
            <a:pPr marL="914400" lvl="1" indent="-298450" algn="l" rtl="0">
              <a:lnSpc>
                <a:spcPct val="115000"/>
              </a:lnSpc>
              <a:spcBef>
                <a:spcPts val="0"/>
              </a:spcBef>
              <a:spcAft>
                <a:spcPts val="0"/>
              </a:spcAft>
              <a:buClr>
                <a:schemeClr val="dk1"/>
              </a:buClr>
              <a:buSzPts val="1100"/>
              <a:buFont typeface="Roboto"/>
              <a:buAutoNum type="alphaLcPeriod"/>
            </a:pPr>
            <a:r>
              <a:rPr lang="en-GB" dirty="0">
                <a:solidFill>
                  <a:schemeClr val="dk1"/>
                </a:solidFill>
                <a:latin typeface="Roboto"/>
                <a:ea typeface="Roboto"/>
                <a:cs typeface="Roboto"/>
                <a:sym typeface="Roboto"/>
              </a:rPr>
              <a:t>Can you think of a time when considering different perspectives helped you make a better decision?</a:t>
            </a:r>
            <a:endParaRPr dirty="0">
              <a:solidFill>
                <a:schemeClr val="dk1"/>
              </a:solidFill>
              <a:latin typeface="Roboto"/>
              <a:ea typeface="Roboto"/>
              <a:cs typeface="Roboto"/>
              <a:sym typeface="Roboto"/>
            </a:endParaRPr>
          </a:p>
        </p:txBody>
      </p:sp>
      <p:sp>
        <p:nvSpPr>
          <p:cNvPr id="434" name="Google Shape;434;g24026a0a536_0_10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24026a0a536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24026a0a536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239689ae08e_0_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7" name="Google Shape;447;g239689ae08e_0_5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0"/>
              </a:spcAft>
              <a:buNone/>
            </a:pPr>
            <a:r>
              <a:rPr lang="en-GB">
                <a:solidFill>
                  <a:schemeClr val="dk1"/>
                </a:solidFill>
                <a:latin typeface="Roboto"/>
                <a:ea typeface="Roboto"/>
                <a:cs typeface="Roboto"/>
                <a:sym typeface="Roboto"/>
              </a:rPr>
              <a:t>This can be evidence of student understanding against the KNOW. Students could write or record their answer in their learning journals (or equivalent). They would use the DO skill of using literacy tools to formulate a paragraph using a PEEL structure (or similar). </a:t>
            </a:r>
            <a:endParaRPr>
              <a:solidFill>
                <a:schemeClr val="dk1"/>
              </a:solidFill>
              <a:latin typeface="Roboto"/>
              <a:ea typeface="Roboto"/>
              <a:cs typeface="Roboto"/>
              <a:sym typeface="Roboto"/>
            </a:endParaRPr>
          </a:p>
          <a:p>
            <a:pPr marL="0" lvl="0" indent="0" algn="l" rtl="0">
              <a:lnSpc>
                <a:spcPct val="115000"/>
              </a:lnSpc>
              <a:spcBef>
                <a:spcPts val="1500"/>
              </a:spcBef>
              <a:spcAft>
                <a:spcPts val="1500"/>
              </a:spcAft>
              <a:buNone/>
            </a:pPr>
            <a:r>
              <a:rPr lang="en-GB">
                <a:solidFill>
                  <a:schemeClr val="dk1"/>
                </a:solidFill>
                <a:latin typeface="Roboto"/>
                <a:ea typeface="Roboto"/>
                <a:cs typeface="Roboto"/>
                <a:sym typeface="Roboto"/>
              </a:rPr>
              <a:t>To extend their learning, and assess whether they can apply to other contexts, ask students where/how else this exists. </a:t>
            </a:r>
            <a:endParaRPr>
              <a:solidFill>
                <a:schemeClr val="dk1"/>
              </a:solidFill>
              <a:latin typeface="Roboto"/>
              <a:ea typeface="Roboto"/>
              <a:cs typeface="Roboto"/>
              <a:sym typeface="Roboto"/>
            </a:endParaRPr>
          </a:p>
        </p:txBody>
      </p:sp>
      <p:sp>
        <p:nvSpPr>
          <p:cNvPr id="448" name="Google Shape;448;g239689ae08e_0_5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24026a0a536_0_1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8" name="Google Shape;458;g24026a0a536_0_1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0"/>
              </a:spcAft>
              <a:buNone/>
            </a:pPr>
            <a:r>
              <a:rPr lang="en-GB" dirty="0">
                <a:solidFill>
                  <a:schemeClr val="dk1"/>
                </a:solidFill>
                <a:latin typeface="Roboto"/>
                <a:ea typeface="Roboto"/>
                <a:cs typeface="Roboto"/>
                <a:sym typeface="Roboto"/>
              </a:rPr>
              <a:t>Remind students that a good paragraph only has one key idea. This is why they will need to choose either inclusion OR exclusion etc. Also remember that a paragraph does not have spaces between sentences.  </a:t>
            </a:r>
            <a:endParaRPr dirty="0">
              <a:solidFill>
                <a:schemeClr val="dk1"/>
              </a:solidFill>
              <a:latin typeface="Roboto"/>
              <a:ea typeface="Roboto"/>
              <a:cs typeface="Roboto"/>
              <a:sym typeface="Roboto"/>
            </a:endParaRPr>
          </a:p>
          <a:p>
            <a:pPr marL="0" lvl="0" indent="0" algn="l" rtl="0">
              <a:lnSpc>
                <a:spcPct val="115000"/>
              </a:lnSpc>
              <a:spcBef>
                <a:spcPts val="1500"/>
              </a:spcBef>
              <a:spcAft>
                <a:spcPts val="0"/>
              </a:spcAft>
              <a:buNone/>
            </a:pPr>
            <a:r>
              <a:rPr lang="en-GB" dirty="0">
                <a:solidFill>
                  <a:schemeClr val="dk1"/>
                </a:solidFill>
                <a:latin typeface="Roboto"/>
                <a:ea typeface="Roboto"/>
                <a:cs typeface="Roboto"/>
                <a:sym typeface="Roboto"/>
              </a:rPr>
              <a:t>P = POINT (topic sentence)</a:t>
            </a:r>
            <a:endParaRPr dirty="0">
              <a:solidFill>
                <a:schemeClr val="dk1"/>
              </a:solidFill>
              <a:latin typeface="Roboto"/>
              <a:ea typeface="Roboto"/>
              <a:cs typeface="Roboto"/>
              <a:sym typeface="Roboto"/>
            </a:endParaRPr>
          </a:p>
          <a:p>
            <a:pPr marL="0" lvl="0" indent="0" algn="l" rtl="0">
              <a:lnSpc>
                <a:spcPct val="115000"/>
              </a:lnSpc>
              <a:spcBef>
                <a:spcPts val="1500"/>
              </a:spcBef>
              <a:spcAft>
                <a:spcPts val="0"/>
              </a:spcAft>
              <a:buNone/>
            </a:pPr>
            <a:r>
              <a:rPr lang="en-GB" dirty="0">
                <a:solidFill>
                  <a:schemeClr val="dk1"/>
                </a:solidFill>
                <a:latin typeface="Roboto"/>
                <a:ea typeface="Roboto"/>
                <a:cs typeface="Roboto"/>
                <a:sym typeface="Roboto"/>
              </a:rPr>
              <a:t>E = EVIDENCE </a:t>
            </a:r>
            <a:endParaRPr dirty="0">
              <a:solidFill>
                <a:schemeClr val="dk1"/>
              </a:solidFill>
              <a:latin typeface="Roboto"/>
              <a:ea typeface="Roboto"/>
              <a:cs typeface="Roboto"/>
              <a:sym typeface="Roboto"/>
            </a:endParaRPr>
          </a:p>
          <a:p>
            <a:pPr marL="0" lvl="0" indent="0" algn="l" rtl="0">
              <a:lnSpc>
                <a:spcPct val="115000"/>
              </a:lnSpc>
              <a:spcBef>
                <a:spcPts val="1500"/>
              </a:spcBef>
              <a:spcAft>
                <a:spcPts val="0"/>
              </a:spcAft>
              <a:buNone/>
            </a:pPr>
            <a:r>
              <a:rPr lang="en-GB" dirty="0">
                <a:solidFill>
                  <a:schemeClr val="dk1"/>
                </a:solidFill>
                <a:latin typeface="Roboto"/>
                <a:ea typeface="Roboto"/>
                <a:cs typeface="Roboto"/>
                <a:sym typeface="Roboto"/>
              </a:rPr>
              <a:t>E = EXPLANATION</a:t>
            </a:r>
            <a:endParaRPr dirty="0">
              <a:solidFill>
                <a:schemeClr val="dk1"/>
              </a:solidFill>
              <a:latin typeface="Roboto"/>
              <a:ea typeface="Roboto"/>
              <a:cs typeface="Roboto"/>
              <a:sym typeface="Roboto"/>
            </a:endParaRPr>
          </a:p>
          <a:p>
            <a:pPr marL="0" lvl="0" indent="0" algn="l" rtl="0">
              <a:lnSpc>
                <a:spcPct val="115000"/>
              </a:lnSpc>
              <a:spcBef>
                <a:spcPts val="1500"/>
              </a:spcBef>
              <a:spcAft>
                <a:spcPts val="1500"/>
              </a:spcAft>
              <a:buNone/>
            </a:pPr>
            <a:r>
              <a:rPr lang="en-GB" dirty="0">
                <a:solidFill>
                  <a:schemeClr val="dk1"/>
                </a:solidFill>
                <a:latin typeface="Roboto"/>
                <a:ea typeface="Roboto"/>
                <a:cs typeface="Roboto"/>
                <a:sym typeface="Roboto"/>
              </a:rPr>
              <a:t>L = LINK (back to the main idea, or discuss importance)</a:t>
            </a:r>
            <a:endParaRPr dirty="0">
              <a:solidFill>
                <a:schemeClr val="dk1"/>
              </a:solidFill>
              <a:latin typeface="Roboto"/>
              <a:ea typeface="Roboto"/>
              <a:cs typeface="Roboto"/>
              <a:sym typeface="Roboto"/>
            </a:endParaRPr>
          </a:p>
        </p:txBody>
      </p:sp>
      <p:sp>
        <p:nvSpPr>
          <p:cNvPr id="459" name="Google Shape;459;g24026a0a536_0_1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239689ae08e_2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8" name="Google Shape;468;g239689ae08e_2_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1500"/>
              </a:spcAft>
              <a:buClr>
                <a:schemeClr val="dk1"/>
              </a:buClr>
              <a:buSzPts val="1100"/>
              <a:buFont typeface="Arial"/>
              <a:buNone/>
            </a:pPr>
            <a:endParaRPr>
              <a:solidFill>
                <a:schemeClr val="dk1"/>
              </a:solidFill>
              <a:latin typeface="Roboto"/>
              <a:ea typeface="Roboto"/>
              <a:cs typeface="Roboto"/>
              <a:sym typeface="Roboto"/>
            </a:endParaRPr>
          </a:p>
        </p:txBody>
      </p:sp>
      <p:sp>
        <p:nvSpPr>
          <p:cNvPr id="469" name="Google Shape;469;g239689ae08e_2_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24026a0a53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4026a0a53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24026a0a536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24026a0a536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4026a0a536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24026a0a536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24026a0a536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24026a0a536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24026a0a536_0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24026a0a536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0"/>
        <p:cNvGrpSpPr/>
        <p:nvPr/>
      </p:nvGrpSpPr>
      <p:grpSpPr>
        <a:xfrm>
          <a:off x="0" y="0"/>
          <a:ext cx="0" cy="0"/>
          <a:chOff x="0" y="0"/>
          <a:chExt cx="0" cy="0"/>
        </a:xfrm>
      </p:grpSpPr>
      <p:sp>
        <p:nvSpPr>
          <p:cNvPr id="61" name="Google Shape;61;p15"/>
          <p:cNvSpPr/>
          <p:nvPr/>
        </p:nvSpPr>
        <p:spPr>
          <a:xfrm>
            <a:off x="1524800" y="672606"/>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sp>
        <p:nvSpPr>
          <p:cNvPr id="62" name="Google Shape;62;p15"/>
          <p:cNvSpPr/>
          <p:nvPr/>
        </p:nvSpPr>
        <p:spPr>
          <a:xfrm rot="10800000">
            <a:off x="6537563" y="33429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cxnSp>
        <p:nvCxnSpPr>
          <p:cNvPr id="63" name="Google Shape;63;p15"/>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64" name="Google Shape;64;p15"/>
          <p:cNvSpPr txBox="1">
            <a:spLocks noGrp="1"/>
          </p:cNvSpPr>
          <p:nvPr>
            <p:ph type="title"/>
          </p:nvPr>
        </p:nvSpPr>
        <p:spPr>
          <a:xfrm>
            <a:off x="1680301" y="1188925"/>
            <a:ext cx="5783400" cy="1457400"/>
          </a:xfrm>
          <a:prstGeom prst="rect">
            <a:avLst/>
          </a:prstGeom>
        </p:spPr>
        <p:txBody>
          <a:bodyPr spcFirstLastPara="1" wrap="square" lIns="93500" tIns="93500" rIns="93500" bIns="93500" anchor="b" anchorCtr="0">
            <a:noAutofit/>
          </a:bodyPr>
          <a:lstStyle>
            <a:lvl1pPr lvl="0" algn="ctr" rtl="0">
              <a:spcBef>
                <a:spcPts val="0"/>
              </a:spcBef>
              <a:spcAft>
                <a:spcPts val="0"/>
              </a:spcAft>
              <a:buSzPts val="4100"/>
              <a:buNone/>
              <a:defRPr sz="4100"/>
            </a:lvl1pPr>
            <a:lvl2pPr lvl="1" algn="ctr" rtl="0">
              <a:spcBef>
                <a:spcPts val="0"/>
              </a:spcBef>
              <a:spcAft>
                <a:spcPts val="0"/>
              </a:spcAft>
              <a:buSzPts val="4100"/>
              <a:buNone/>
              <a:defRPr sz="4100"/>
            </a:lvl2pPr>
            <a:lvl3pPr lvl="2" algn="ctr" rtl="0">
              <a:spcBef>
                <a:spcPts val="0"/>
              </a:spcBef>
              <a:spcAft>
                <a:spcPts val="0"/>
              </a:spcAft>
              <a:buSzPts val="4100"/>
              <a:buNone/>
              <a:defRPr sz="4100"/>
            </a:lvl3pPr>
            <a:lvl4pPr lvl="3" algn="ctr" rtl="0">
              <a:spcBef>
                <a:spcPts val="0"/>
              </a:spcBef>
              <a:spcAft>
                <a:spcPts val="0"/>
              </a:spcAft>
              <a:buSzPts val="4100"/>
              <a:buNone/>
              <a:defRPr sz="4100"/>
            </a:lvl4pPr>
            <a:lvl5pPr lvl="4" algn="ctr" rtl="0">
              <a:spcBef>
                <a:spcPts val="0"/>
              </a:spcBef>
              <a:spcAft>
                <a:spcPts val="0"/>
              </a:spcAft>
              <a:buSzPts val="4100"/>
              <a:buNone/>
              <a:defRPr sz="4100"/>
            </a:lvl5pPr>
            <a:lvl6pPr lvl="5" algn="ctr" rtl="0">
              <a:spcBef>
                <a:spcPts val="0"/>
              </a:spcBef>
              <a:spcAft>
                <a:spcPts val="0"/>
              </a:spcAft>
              <a:buSzPts val="4100"/>
              <a:buNone/>
              <a:defRPr sz="4100"/>
            </a:lvl6pPr>
            <a:lvl7pPr lvl="6" algn="ctr" rtl="0">
              <a:spcBef>
                <a:spcPts val="0"/>
              </a:spcBef>
              <a:spcAft>
                <a:spcPts val="0"/>
              </a:spcAft>
              <a:buSzPts val="4100"/>
              <a:buNone/>
              <a:defRPr sz="4100"/>
            </a:lvl7pPr>
            <a:lvl8pPr lvl="7" algn="ctr" rtl="0">
              <a:spcBef>
                <a:spcPts val="0"/>
              </a:spcBef>
              <a:spcAft>
                <a:spcPts val="0"/>
              </a:spcAft>
              <a:buSzPts val="4100"/>
              <a:buNone/>
              <a:defRPr sz="4100"/>
            </a:lvl8pPr>
            <a:lvl9pPr lvl="8" algn="ctr" rtl="0">
              <a:spcBef>
                <a:spcPts val="0"/>
              </a:spcBef>
              <a:spcAft>
                <a:spcPts val="0"/>
              </a:spcAft>
              <a:buSzPts val="4100"/>
              <a:buNone/>
              <a:defRPr sz="4100"/>
            </a:lvl9pPr>
          </a:lstStyle>
          <a:p>
            <a:endParaRPr/>
          </a:p>
        </p:txBody>
      </p:sp>
      <p:sp>
        <p:nvSpPr>
          <p:cNvPr id="65" name="Google Shape;65;p15"/>
          <p:cNvSpPr txBox="1">
            <a:spLocks noGrp="1"/>
          </p:cNvSpPr>
          <p:nvPr>
            <p:ph type="subTitle" idx="1"/>
          </p:nvPr>
        </p:nvSpPr>
        <p:spPr>
          <a:xfrm>
            <a:off x="1680301" y="3049450"/>
            <a:ext cx="5783400" cy="909000"/>
          </a:xfrm>
          <a:prstGeom prst="rect">
            <a:avLst/>
          </a:prstGeom>
        </p:spPr>
        <p:txBody>
          <a:bodyPr spcFirstLastPara="1" wrap="square" lIns="93500" tIns="93500" rIns="93500" bIns="93500" anchor="t" anchorCtr="0">
            <a:noAutofit/>
          </a:bodyPr>
          <a:lstStyle>
            <a:lvl1pPr lvl="0"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1pPr>
            <a:lvl2pPr lvl="1"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2pPr>
            <a:lvl3pPr lvl="2"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3pPr>
            <a:lvl4pPr lvl="3"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4pPr>
            <a:lvl5pPr lvl="4"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5pPr>
            <a:lvl6pPr lvl="5"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6pPr>
            <a:lvl7pPr lvl="6"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7pPr>
            <a:lvl8pPr lvl="7"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8pPr>
            <a:lvl9pPr lvl="8"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9pPr>
          </a:lstStyle>
          <a:p>
            <a:endParaRPr/>
          </a:p>
        </p:txBody>
      </p:sp>
      <p:sp>
        <p:nvSpPr>
          <p:cNvPr id="66" name="Google Shape;66;p15"/>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cxnSp>
        <p:nvCxnSpPr>
          <p:cNvPr id="68" name="Google Shape;68;p16"/>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69" name="Google Shape;69;p16"/>
          <p:cNvSpPr txBox="1">
            <a:spLocks noGrp="1"/>
          </p:cNvSpPr>
          <p:nvPr>
            <p:ph type="title"/>
          </p:nvPr>
        </p:nvSpPr>
        <p:spPr>
          <a:xfrm>
            <a:off x="480750" y="1764950"/>
            <a:ext cx="8222100" cy="907500"/>
          </a:xfrm>
          <a:prstGeom prst="rect">
            <a:avLst/>
          </a:prstGeom>
        </p:spPr>
        <p:txBody>
          <a:bodyPr spcFirstLastPara="1" wrap="square" lIns="93500" tIns="93500" rIns="93500" bIns="93500" anchor="b" anchorCtr="0">
            <a:noAutofit/>
          </a:bodyPr>
          <a:lstStyle>
            <a:lvl1pPr lvl="0" algn="ctr" rtl="0">
              <a:spcBef>
                <a:spcPts val="0"/>
              </a:spcBef>
              <a:spcAft>
                <a:spcPts val="0"/>
              </a:spcAft>
              <a:buSzPts val="4900"/>
              <a:buNone/>
              <a:defRPr sz="4900"/>
            </a:lvl1pPr>
            <a:lvl2pPr lvl="1" algn="ctr" rtl="0">
              <a:spcBef>
                <a:spcPts val="0"/>
              </a:spcBef>
              <a:spcAft>
                <a:spcPts val="0"/>
              </a:spcAft>
              <a:buSzPts val="4900"/>
              <a:buNone/>
              <a:defRPr sz="4900"/>
            </a:lvl2pPr>
            <a:lvl3pPr lvl="2" algn="ctr" rtl="0">
              <a:spcBef>
                <a:spcPts val="0"/>
              </a:spcBef>
              <a:spcAft>
                <a:spcPts val="0"/>
              </a:spcAft>
              <a:buSzPts val="4900"/>
              <a:buNone/>
              <a:defRPr sz="4900"/>
            </a:lvl3pPr>
            <a:lvl4pPr lvl="3" algn="ctr" rtl="0">
              <a:spcBef>
                <a:spcPts val="0"/>
              </a:spcBef>
              <a:spcAft>
                <a:spcPts val="0"/>
              </a:spcAft>
              <a:buSzPts val="4900"/>
              <a:buNone/>
              <a:defRPr sz="4900"/>
            </a:lvl4pPr>
            <a:lvl5pPr lvl="4" algn="ctr" rtl="0">
              <a:spcBef>
                <a:spcPts val="0"/>
              </a:spcBef>
              <a:spcAft>
                <a:spcPts val="0"/>
              </a:spcAft>
              <a:buSzPts val="4900"/>
              <a:buNone/>
              <a:defRPr sz="4900"/>
            </a:lvl5pPr>
            <a:lvl6pPr lvl="5" algn="ctr" rtl="0">
              <a:spcBef>
                <a:spcPts val="0"/>
              </a:spcBef>
              <a:spcAft>
                <a:spcPts val="0"/>
              </a:spcAft>
              <a:buSzPts val="4900"/>
              <a:buNone/>
              <a:defRPr sz="4900"/>
            </a:lvl6pPr>
            <a:lvl7pPr lvl="6" algn="ctr" rtl="0">
              <a:spcBef>
                <a:spcPts val="0"/>
              </a:spcBef>
              <a:spcAft>
                <a:spcPts val="0"/>
              </a:spcAft>
              <a:buSzPts val="4900"/>
              <a:buNone/>
              <a:defRPr sz="4900"/>
            </a:lvl7pPr>
            <a:lvl8pPr lvl="7" algn="ctr" rtl="0">
              <a:spcBef>
                <a:spcPts val="0"/>
              </a:spcBef>
              <a:spcAft>
                <a:spcPts val="0"/>
              </a:spcAft>
              <a:buSzPts val="4900"/>
              <a:buNone/>
              <a:defRPr sz="4900"/>
            </a:lvl8pPr>
            <a:lvl9pPr lvl="8" algn="ctr" rtl="0">
              <a:spcBef>
                <a:spcPts val="0"/>
              </a:spcBef>
              <a:spcAft>
                <a:spcPts val="0"/>
              </a:spcAft>
              <a:buSzPts val="4900"/>
              <a:buNone/>
              <a:defRPr sz="4900"/>
            </a:lvl9pPr>
          </a:lstStyle>
          <a:p>
            <a:endParaRPr/>
          </a:p>
        </p:txBody>
      </p:sp>
      <p:sp>
        <p:nvSpPr>
          <p:cNvPr id="70" name="Google Shape;70;p16"/>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1"/>
        <p:cNvGrpSpPr/>
        <p:nvPr/>
      </p:nvGrpSpPr>
      <p:grpSpPr>
        <a:xfrm>
          <a:off x="0" y="0"/>
          <a:ext cx="0" cy="0"/>
          <a:chOff x="0" y="0"/>
          <a:chExt cx="0" cy="0"/>
        </a:xfrm>
      </p:grpSpPr>
      <p:cxnSp>
        <p:nvCxnSpPr>
          <p:cNvPr id="72" name="Google Shape;72;p17"/>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73" name="Google Shape;73;p17"/>
          <p:cNvSpPr txBox="1">
            <a:spLocks noGrp="1"/>
          </p:cNvSpPr>
          <p:nvPr>
            <p:ph type="title"/>
          </p:nvPr>
        </p:nvSpPr>
        <p:spPr>
          <a:xfrm>
            <a:off x="387900" y="458025"/>
            <a:ext cx="8368200" cy="686100"/>
          </a:xfrm>
          <a:prstGeom prst="rect">
            <a:avLst/>
          </a:prstGeom>
        </p:spPr>
        <p:txBody>
          <a:bodyPr spcFirstLastPara="1" wrap="square" lIns="93500" tIns="93500" rIns="93500" bIns="93500"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74" name="Google Shape;74;p17"/>
          <p:cNvSpPr txBox="1">
            <a:spLocks noGrp="1"/>
          </p:cNvSpPr>
          <p:nvPr>
            <p:ph type="body" idx="1"/>
          </p:nvPr>
        </p:nvSpPr>
        <p:spPr>
          <a:xfrm>
            <a:off x="387900" y="1489824"/>
            <a:ext cx="8368200" cy="3078900"/>
          </a:xfrm>
          <a:prstGeom prst="rect">
            <a:avLst/>
          </a:prstGeom>
        </p:spPr>
        <p:txBody>
          <a:bodyPr spcFirstLastPara="1" wrap="square" lIns="93500" tIns="93500" rIns="93500" bIns="93500" anchor="t" anchorCtr="0">
            <a:noAutofit/>
          </a:bodyPr>
          <a:lstStyle>
            <a:lvl1pPr marL="457200" lvl="0" indent="-342900" rtl="0">
              <a:spcBef>
                <a:spcPts val="0"/>
              </a:spcBef>
              <a:spcAft>
                <a:spcPts val="0"/>
              </a:spcAft>
              <a:buSzPts val="1800"/>
              <a:buChar char="●"/>
              <a:defRPr/>
            </a:lvl1pPr>
            <a:lvl2pPr marL="914400" lvl="1" indent="-317500" rtl="0">
              <a:spcBef>
                <a:spcPts val="1700"/>
              </a:spcBef>
              <a:spcAft>
                <a:spcPts val="0"/>
              </a:spcAft>
              <a:buSzPts val="1400"/>
              <a:buChar char="○"/>
              <a:defRPr/>
            </a:lvl2pPr>
            <a:lvl3pPr marL="1371600" lvl="2" indent="-317500" rtl="0">
              <a:spcBef>
                <a:spcPts val="1700"/>
              </a:spcBef>
              <a:spcAft>
                <a:spcPts val="0"/>
              </a:spcAft>
              <a:buSzPts val="1400"/>
              <a:buChar char="■"/>
              <a:defRPr/>
            </a:lvl3pPr>
            <a:lvl4pPr marL="1828800" lvl="3" indent="-317500" rtl="0">
              <a:spcBef>
                <a:spcPts val="1700"/>
              </a:spcBef>
              <a:spcAft>
                <a:spcPts val="0"/>
              </a:spcAft>
              <a:buSzPts val="1400"/>
              <a:buChar char="●"/>
              <a:defRPr/>
            </a:lvl4pPr>
            <a:lvl5pPr marL="2286000" lvl="4" indent="-317500" rtl="0">
              <a:spcBef>
                <a:spcPts val="1700"/>
              </a:spcBef>
              <a:spcAft>
                <a:spcPts val="0"/>
              </a:spcAft>
              <a:buSzPts val="1400"/>
              <a:buChar char="○"/>
              <a:defRPr/>
            </a:lvl5pPr>
            <a:lvl6pPr marL="2743200" lvl="5" indent="-317500" rtl="0">
              <a:spcBef>
                <a:spcPts val="1700"/>
              </a:spcBef>
              <a:spcAft>
                <a:spcPts val="0"/>
              </a:spcAft>
              <a:buSzPts val="1400"/>
              <a:buChar char="■"/>
              <a:defRPr/>
            </a:lvl6pPr>
            <a:lvl7pPr marL="3200400" lvl="6" indent="-317500" rtl="0">
              <a:spcBef>
                <a:spcPts val="1700"/>
              </a:spcBef>
              <a:spcAft>
                <a:spcPts val="0"/>
              </a:spcAft>
              <a:buSzPts val="1400"/>
              <a:buChar char="●"/>
              <a:defRPr/>
            </a:lvl7pPr>
            <a:lvl8pPr marL="3657600" lvl="7" indent="-317500" rtl="0">
              <a:spcBef>
                <a:spcPts val="1700"/>
              </a:spcBef>
              <a:spcAft>
                <a:spcPts val="0"/>
              </a:spcAft>
              <a:buSzPts val="1400"/>
              <a:buChar char="○"/>
              <a:defRPr/>
            </a:lvl8pPr>
            <a:lvl9pPr marL="4114800" lvl="8" indent="-317500" rtl="0">
              <a:spcBef>
                <a:spcPts val="1700"/>
              </a:spcBef>
              <a:spcAft>
                <a:spcPts val="1700"/>
              </a:spcAft>
              <a:buSzPts val="1400"/>
              <a:buChar char="■"/>
              <a:defRPr/>
            </a:lvl9pPr>
          </a:lstStyle>
          <a:p>
            <a:endParaRPr/>
          </a:p>
        </p:txBody>
      </p:sp>
      <p:sp>
        <p:nvSpPr>
          <p:cNvPr id="75" name="Google Shape;75;p17"/>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76"/>
        <p:cNvGrpSpPr/>
        <p:nvPr/>
      </p:nvGrpSpPr>
      <p:grpSpPr>
        <a:xfrm>
          <a:off x="0" y="0"/>
          <a:ext cx="0" cy="0"/>
          <a:chOff x="0" y="0"/>
          <a:chExt cx="0" cy="0"/>
        </a:xfrm>
      </p:grpSpPr>
      <p:cxnSp>
        <p:nvCxnSpPr>
          <p:cNvPr id="77" name="Google Shape;77;p18"/>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78" name="Google Shape;78;p18"/>
          <p:cNvSpPr txBox="1">
            <a:spLocks noGrp="1"/>
          </p:cNvSpPr>
          <p:nvPr>
            <p:ph type="title"/>
          </p:nvPr>
        </p:nvSpPr>
        <p:spPr>
          <a:xfrm>
            <a:off x="387900" y="458025"/>
            <a:ext cx="8368200" cy="686100"/>
          </a:xfrm>
          <a:prstGeom prst="rect">
            <a:avLst/>
          </a:prstGeom>
        </p:spPr>
        <p:txBody>
          <a:bodyPr spcFirstLastPara="1" wrap="square" lIns="93500" tIns="93500" rIns="93500" bIns="93500"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79" name="Google Shape;79;p18"/>
          <p:cNvSpPr txBox="1">
            <a:spLocks noGrp="1"/>
          </p:cNvSpPr>
          <p:nvPr>
            <p:ph type="body" idx="1"/>
          </p:nvPr>
        </p:nvSpPr>
        <p:spPr>
          <a:xfrm>
            <a:off x="387900" y="1489825"/>
            <a:ext cx="3999900" cy="3078900"/>
          </a:xfrm>
          <a:prstGeom prst="rect">
            <a:avLst/>
          </a:prstGeom>
        </p:spPr>
        <p:txBody>
          <a:bodyPr spcFirstLastPara="1" wrap="square" lIns="93500" tIns="93500" rIns="93500" bIns="93500" anchor="t" anchorCtr="0">
            <a:noAutofit/>
          </a:bodyPr>
          <a:lstStyle>
            <a:lvl1pPr marL="457200" lvl="0" indent="-317500" rtl="0">
              <a:spcBef>
                <a:spcPts val="0"/>
              </a:spcBef>
              <a:spcAft>
                <a:spcPts val="0"/>
              </a:spcAft>
              <a:buSzPts val="1400"/>
              <a:buChar char="●"/>
              <a:defRPr sz="1400"/>
            </a:lvl1pPr>
            <a:lvl2pPr marL="914400" lvl="1" indent="-304800" rtl="0">
              <a:spcBef>
                <a:spcPts val="1700"/>
              </a:spcBef>
              <a:spcAft>
                <a:spcPts val="0"/>
              </a:spcAft>
              <a:buSzPts val="1200"/>
              <a:buChar char="○"/>
              <a:defRPr sz="1200"/>
            </a:lvl2pPr>
            <a:lvl3pPr marL="1371600" lvl="2" indent="-304800" rtl="0">
              <a:spcBef>
                <a:spcPts val="1700"/>
              </a:spcBef>
              <a:spcAft>
                <a:spcPts val="0"/>
              </a:spcAft>
              <a:buSzPts val="1200"/>
              <a:buChar char="■"/>
              <a:defRPr sz="1200"/>
            </a:lvl3pPr>
            <a:lvl4pPr marL="1828800" lvl="3" indent="-304800" rtl="0">
              <a:spcBef>
                <a:spcPts val="1700"/>
              </a:spcBef>
              <a:spcAft>
                <a:spcPts val="0"/>
              </a:spcAft>
              <a:buSzPts val="1200"/>
              <a:buChar char="●"/>
              <a:defRPr sz="1200"/>
            </a:lvl4pPr>
            <a:lvl5pPr marL="2286000" lvl="4" indent="-304800" rtl="0">
              <a:spcBef>
                <a:spcPts val="1700"/>
              </a:spcBef>
              <a:spcAft>
                <a:spcPts val="0"/>
              </a:spcAft>
              <a:buSzPts val="1200"/>
              <a:buChar char="○"/>
              <a:defRPr sz="1200"/>
            </a:lvl5pPr>
            <a:lvl6pPr marL="2743200" lvl="5" indent="-304800" rtl="0">
              <a:spcBef>
                <a:spcPts val="1700"/>
              </a:spcBef>
              <a:spcAft>
                <a:spcPts val="0"/>
              </a:spcAft>
              <a:buSzPts val="1200"/>
              <a:buChar char="■"/>
              <a:defRPr sz="1200"/>
            </a:lvl6pPr>
            <a:lvl7pPr marL="3200400" lvl="6" indent="-304800" rtl="0">
              <a:spcBef>
                <a:spcPts val="1700"/>
              </a:spcBef>
              <a:spcAft>
                <a:spcPts val="0"/>
              </a:spcAft>
              <a:buSzPts val="1200"/>
              <a:buChar char="●"/>
              <a:defRPr sz="1200"/>
            </a:lvl7pPr>
            <a:lvl8pPr marL="3657600" lvl="7" indent="-304800" rtl="0">
              <a:spcBef>
                <a:spcPts val="1700"/>
              </a:spcBef>
              <a:spcAft>
                <a:spcPts val="0"/>
              </a:spcAft>
              <a:buSzPts val="1200"/>
              <a:buChar char="○"/>
              <a:defRPr sz="1200"/>
            </a:lvl8pPr>
            <a:lvl9pPr marL="4114800" lvl="8" indent="-304800" rtl="0">
              <a:spcBef>
                <a:spcPts val="1700"/>
              </a:spcBef>
              <a:spcAft>
                <a:spcPts val="1700"/>
              </a:spcAft>
              <a:buSzPts val="1200"/>
              <a:buChar char="■"/>
              <a:defRPr sz="1200"/>
            </a:lvl9pPr>
          </a:lstStyle>
          <a:p>
            <a:endParaRPr/>
          </a:p>
        </p:txBody>
      </p:sp>
      <p:sp>
        <p:nvSpPr>
          <p:cNvPr id="80" name="Google Shape;80;p18"/>
          <p:cNvSpPr txBox="1">
            <a:spLocks noGrp="1"/>
          </p:cNvSpPr>
          <p:nvPr>
            <p:ph type="body" idx="2"/>
          </p:nvPr>
        </p:nvSpPr>
        <p:spPr>
          <a:xfrm>
            <a:off x="4756200" y="1489825"/>
            <a:ext cx="3999900" cy="3078900"/>
          </a:xfrm>
          <a:prstGeom prst="rect">
            <a:avLst/>
          </a:prstGeom>
        </p:spPr>
        <p:txBody>
          <a:bodyPr spcFirstLastPara="1" wrap="square" lIns="93500" tIns="93500" rIns="93500" bIns="93500" anchor="t" anchorCtr="0">
            <a:noAutofit/>
          </a:bodyPr>
          <a:lstStyle>
            <a:lvl1pPr marL="457200" lvl="0" indent="-317500" rtl="0">
              <a:spcBef>
                <a:spcPts val="0"/>
              </a:spcBef>
              <a:spcAft>
                <a:spcPts val="0"/>
              </a:spcAft>
              <a:buSzPts val="1400"/>
              <a:buChar char="●"/>
              <a:defRPr sz="1400"/>
            </a:lvl1pPr>
            <a:lvl2pPr marL="914400" lvl="1" indent="-304800" rtl="0">
              <a:spcBef>
                <a:spcPts val="1700"/>
              </a:spcBef>
              <a:spcAft>
                <a:spcPts val="0"/>
              </a:spcAft>
              <a:buSzPts val="1200"/>
              <a:buChar char="○"/>
              <a:defRPr sz="1200"/>
            </a:lvl2pPr>
            <a:lvl3pPr marL="1371600" lvl="2" indent="-304800" rtl="0">
              <a:spcBef>
                <a:spcPts val="1700"/>
              </a:spcBef>
              <a:spcAft>
                <a:spcPts val="0"/>
              </a:spcAft>
              <a:buSzPts val="1200"/>
              <a:buChar char="■"/>
              <a:defRPr sz="1200"/>
            </a:lvl3pPr>
            <a:lvl4pPr marL="1828800" lvl="3" indent="-304800" rtl="0">
              <a:spcBef>
                <a:spcPts val="1700"/>
              </a:spcBef>
              <a:spcAft>
                <a:spcPts val="0"/>
              </a:spcAft>
              <a:buSzPts val="1200"/>
              <a:buChar char="●"/>
              <a:defRPr sz="1200"/>
            </a:lvl4pPr>
            <a:lvl5pPr marL="2286000" lvl="4" indent="-304800" rtl="0">
              <a:spcBef>
                <a:spcPts val="1700"/>
              </a:spcBef>
              <a:spcAft>
                <a:spcPts val="0"/>
              </a:spcAft>
              <a:buSzPts val="1200"/>
              <a:buChar char="○"/>
              <a:defRPr sz="1200"/>
            </a:lvl5pPr>
            <a:lvl6pPr marL="2743200" lvl="5" indent="-304800" rtl="0">
              <a:spcBef>
                <a:spcPts val="1700"/>
              </a:spcBef>
              <a:spcAft>
                <a:spcPts val="0"/>
              </a:spcAft>
              <a:buSzPts val="1200"/>
              <a:buChar char="■"/>
              <a:defRPr sz="1200"/>
            </a:lvl6pPr>
            <a:lvl7pPr marL="3200400" lvl="6" indent="-304800" rtl="0">
              <a:spcBef>
                <a:spcPts val="1700"/>
              </a:spcBef>
              <a:spcAft>
                <a:spcPts val="0"/>
              </a:spcAft>
              <a:buSzPts val="1200"/>
              <a:buChar char="●"/>
              <a:defRPr sz="1200"/>
            </a:lvl7pPr>
            <a:lvl8pPr marL="3657600" lvl="7" indent="-304800" rtl="0">
              <a:spcBef>
                <a:spcPts val="1700"/>
              </a:spcBef>
              <a:spcAft>
                <a:spcPts val="0"/>
              </a:spcAft>
              <a:buSzPts val="1200"/>
              <a:buChar char="○"/>
              <a:defRPr sz="1200"/>
            </a:lvl8pPr>
            <a:lvl9pPr marL="4114800" lvl="8" indent="-304800" rtl="0">
              <a:spcBef>
                <a:spcPts val="1700"/>
              </a:spcBef>
              <a:spcAft>
                <a:spcPts val="1700"/>
              </a:spcAft>
              <a:buSzPts val="1200"/>
              <a:buChar char="■"/>
              <a:defRPr sz="1200"/>
            </a:lvl9pPr>
          </a:lstStyle>
          <a:p>
            <a:endParaRPr/>
          </a:p>
        </p:txBody>
      </p:sp>
      <p:sp>
        <p:nvSpPr>
          <p:cNvPr id="81" name="Google Shape;81;p18"/>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2"/>
        <p:cNvGrpSpPr/>
        <p:nvPr/>
      </p:nvGrpSpPr>
      <p:grpSpPr>
        <a:xfrm>
          <a:off x="0" y="0"/>
          <a:ext cx="0" cy="0"/>
          <a:chOff x="0" y="0"/>
          <a:chExt cx="0" cy="0"/>
        </a:xfrm>
      </p:grpSpPr>
      <p:sp>
        <p:nvSpPr>
          <p:cNvPr id="83" name="Google Shape;83;p19"/>
          <p:cNvSpPr txBox="1">
            <a:spLocks noGrp="1"/>
          </p:cNvSpPr>
          <p:nvPr>
            <p:ph type="title"/>
          </p:nvPr>
        </p:nvSpPr>
        <p:spPr>
          <a:xfrm>
            <a:off x="387900" y="458025"/>
            <a:ext cx="8368200" cy="686100"/>
          </a:xfrm>
          <a:prstGeom prst="rect">
            <a:avLst/>
          </a:prstGeom>
        </p:spPr>
        <p:txBody>
          <a:bodyPr spcFirstLastPara="1" wrap="square" lIns="93500" tIns="93500" rIns="93500" bIns="93500"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84" name="Google Shape;84;p19"/>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85"/>
        <p:cNvGrpSpPr/>
        <p:nvPr/>
      </p:nvGrpSpPr>
      <p:grpSpPr>
        <a:xfrm>
          <a:off x="0" y="0"/>
          <a:ext cx="0" cy="0"/>
          <a:chOff x="0" y="0"/>
          <a:chExt cx="0" cy="0"/>
        </a:xfrm>
      </p:grpSpPr>
      <p:cxnSp>
        <p:nvCxnSpPr>
          <p:cNvPr id="86" name="Google Shape;86;p20"/>
          <p:cNvCxnSpPr/>
          <p:nvPr/>
        </p:nvCxnSpPr>
        <p:spPr>
          <a:xfrm>
            <a:off x="489218" y="1412277"/>
            <a:ext cx="331500" cy="0"/>
          </a:xfrm>
          <a:prstGeom prst="straightConnector1">
            <a:avLst/>
          </a:prstGeom>
          <a:noFill/>
          <a:ln w="38100" cap="flat" cmpd="sng">
            <a:solidFill>
              <a:schemeClr val="accent4"/>
            </a:solidFill>
            <a:prstDash val="solid"/>
            <a:round/>
            <a:headEnd type="none" w="sm" len="sm"/>
            <a:tailEnd type="none" w="sm" len="sm"/>
          </a:ln>
        </p:spPr>
      </p:cxnSp>
      <p:sp>
        <p:nvSpPr>
          <p:cNvPr id="87" name="Google Shape;87;p20"/>
          <p:cNvSpPr txBox="1">
            <a:spLocks noGrp="1"/>
          </p:cNvSpPr>
          <p:nvPr>
            <p:ph type="title"/>
          </p:nvPr>
        </p:nvSpPr>
        <p:spPr>
          <a:xfrm>
            <a:off x="387900" y="555600"/>
            <a:ext cx="2808000" cy="755700"/>
          </a:xfrm>
          <a:prstGeom prst="rect">
            <a:avLst/>
          </a:prstGeom>
        </p:spPr>
        <p:txBody>
          <a:bodyPr spcFirstLastPara="1" wrap="square" lIns="93500" tIns="93500" rIns="93500" bIns="93500" anchor="b" anchorCtr="0">
            <a:noAutofit/>
          </a:bodyPr>
          <a:lstStyle>
            <a:lvl1pPr lvl="0" rtl="0">
              <a:spcBef>
                <a:spcPts val="0"/>
              </a:spcBef>
              <a:spcAft>
                <a:spcPts val="0"/>
              </a:spcAft>
              <a:buSzPts val="2500"/>
              <a:buNone/>
              <a:defRPr sz="2500"/>
            </a:lvl1pPr>
            <a:lvl2pPr lvl="1" rtl="0">
              <a:spcBef>
                <a:spcPts val="0"/>
              </a:spcBef>
              <a:spcAft>
                <a:spcPts val="0"/>
              </a:spcAft>
              <a:buSzPts val="2500"/>
              <a:buNone/>
              <a:defRPr sz="2500"/>
            </a:lvl2pPr>
            <a:lvl3pPr lvl="2" rtl="0">
              <a:spcBef>
                <a:spcPts val="0"/>
              </a:spcBef>
              <a:spcAft>
                <a:spcPts val="0"/>
              </a:spcAft>
              <a:buSzPts val="2500"/>
              <a:buNone/>
              <a:defRPr sz="2500"/>
            </a:lvl3pPr>
            <a:lvl4pPr lvl="3" rtl="0">
              <a:spcBef>
                <a:spcPts val="0"/>
              </a:spcBef>
              <a:spcAft>
                <a:spcPts val="0"/>
              </a:spcAft>
              <a:buSzPts val="2500"/>
              <a:buNone/>
              <a:defRPr sz="2500"/>
            </a:lvl4pPr>
            <a:lvl5pPr lvl="4" rtl="0">
              <a:spcBef>
                <a:spcPts val="0"/>
              </a:spcBef>
              <a:spcAft>
                <a:spcPts val="0"/>
              </a:spcAft>
              <a:buSzPts val="2500"/>
              <a:buNone/>
              <a:defRPr sz="2500"/>
            </a:lvl5pPr>
            <a:lvl6pPr lvl="5" rtl="0">
              <a:spcBef>
                <a:spcPts val="0"/>
              </a:spcBef>
              <a:spcAft>
                <a:spcPts val="0"/>
              </a:spcAft>
              <a:buSzPts val="2500"/>
              <a:buNone/>
              <a:defRPr sz="2500"/>
            </a:lvl6pPr>
            <a:lvl7pPr lvl="6" rtl="0">
              <a:spcBef>
                <a:spcPts val="0"/>
              </a:spcBef>
              <a:spcAft>
                <a:spcPts val="0"/>
              </a:spcAft>
              <a:buSzPts val="2500"/>
              <a:buNone/>
              <a:defRPr sz="2500"/>
            </a:lvl7pPr>
            <a:lvl8pPr lvl="7" rtl="0">
              <a:spcBef>
                <a:spcPts val="0"/>
              </a:spcBef>
              <a:spcAft>
                <a:spcPts val="0"/>
              </a:spcAft>
              <a:buSzPts val="2500"/>
              <a:buNone/>
              <a:defRPr sz="2500"/>
            </a:lvl8pPr>
            <a:lvl9pPr lvl="8" rtl="0">
              <a:spcBef>
                <a:spcPts val="0"/>
              </a:spcBef>
              <a:spcAft>
                <a:spcPts val="0"/>
              </a:spcAft>
              <a:buSzPts val="2500"/>
              <a:buNone/>
              <a:defRPr sz="2500"/>
            </a:lvl9pPr>
          </a:lstStyle>
          <a:p>
            <a:endParaRPr/>
          </a:p>
        </p:txBody>
      </p:sp>
      <p:sp>
        <p:nvSpPr>
          <p:cNvPr id="88" name="Google Shape;88;p20"/>
          <p:cNvSpPr txBox="1">
            <a:spLocks noGrp="1"/>
          </p:cNvSpPr>
          <p:nvPr>
            <p:ph type="body" idx="1"/>
          </p:nvPr>
        </p:nvSpPr>
        <p:spPr>
          <a:xfrm>
            <a:off x="387900" y="1594025"/>
            <a:ext cx="2808000" cy="2681100"/>
          </a:xfrm>
          <a:prstGeom prst="rect">
            <a:avLst/>
          </a:prstGeom>
        </p:spPr>
        <p:txBody>
          <a:bodyPr spcFirstLastPara="1" wrap="square" lIns="93500" tIns="93500" rIns="93500" bIns="93500" anchor="t" anchorCtr="0">
            <a:noAutofit/>
          </a:bodyPr>
          <a:lstStyle>
            <a:lvl1pPr marL="457200" lvl="0" indent="-304800" rtl="0">
              <a:spcBef>
                <a:spcPts val="0"/>
              </a:spcBef>
              <a:spcAft>
                <a:spcPts val="0"/>
              </a:spcAft>
              <a:buSzPts val="1200"/>
              <a:buChar char="●"/>
              <a:defRPr sz="1200"/>
            </a:lvl1pPr>
            <a:lvl2pPr marL="914400" lvl="1" indent="-304800" rtl="0">
              <a:spcBef>
                <a:spcPts val="1700"/>
              </a:spcBef>
              <a:spcAft>
                <a:spcPts val="0"/>
              </a:spcAft>
              <a:buSzPts val="1200"/>
              <a:buChar char="○"/>
              <a:defRPr sz="1200"/>
            </a:lvl2pPr>
            <a:lvl3pPr marL="1371600" lvl="2" indent="-304800" rtl="0">
              <a:spcBef>
                <a:spcPts val="1700"/>
              </a:spcBef>
              <a:spcAft>
                <a:spcPts val="0"/>
              </a:spcAft>
              <a:buSzPts val="1200"/>
              <a:buChar char="■"/>
              <a:defRPr sz="1200"/>
            </a:lvl3pPr>
            <a:lvl4pPr marL="1828800" lvl="3" indent="-304800" rtl="0">
              <a:spcBef>
                <a:spcPts val="1700"/>
              </a:spcBef>
              <a:spcAft>
                <a:spcPts val="0"/>
              </a:spcAft>
              <a:buSzPts val="1200"/>
              <a:buChar char="●"/>
              <a:defRPr sz="1200"/>
            </a:lvl4pPr>
            <a:lvl5pPr marL="2286000" lvl="4" indent="-304800" rtl="0">
              <a:spcBef>
                <a:spcPts val="1700"/>
              </a:spcBef>
              <a:spcAft>
                <a:spcPts val="0"/>
              </a:spcAft>
              <a:buSzPts val="1200"/>
              <a:buChar char="○"/>
              <a:defRPr sz="1200"/>
            </a:lvl5pPr>
            <a:lvl6pPr marL="2743200" lvl="5" indent="-304800" rtl="0">
              <a:spcBef>
                <a:spcPts val="1700"/>
              </a:spcBef>
              <a:spcAft>
                <a:spcPts val="0"/>
              </a:spcAft>
              <a:buSzPts val="1200"/>
              <a:buChar char="■"/>
              <a:defRPr sz="1200"/>
            </a:lvl6pPr>
            <a:lvl7pPr marL="3200400" lvl="6" indent="-304800" rtl="0">
              <a:spcBef>
                <a:spcPts val="1700"/>
              </a:spcBef>
              <a:spcAft>
                <a:spcPts val="0"/>
              </a:spcAft>
              <a:buSzPts val="1200"/>
              <a:buChar char="●"/>
              <a:defRPr sz="1200"/>
            </a:lvl7pPr>
            <a:lvl8pPr marL="3657600" lvl="7" indent="-304800" rtl="0">
              <a:spcBef>
                <a:spcPts val="1700"/>
              </a:spcBef>
              <a:spcAft>
                <a:spcPts val="0"/>
              </a:spcAft>
              <a:buSzPts val="1200"/>
              <a:buChar char="○"/>
              <a:defRPr sz="1200"/>
            </a:lvl8pPr>
            <a:lvl9pPr marL="4114800" lvl="8" indent="-304800" rtl="0">
              <a:spcBef>
                <a:spcPts val="1700"/>
              </a:spcBef>
              <a:spcAft>
                <a:spcPts val="1700"/>
              </a:spcAft>
              <a:buSzPts val="1200"/>
              <a:buChar char="■"/>
              <a:defRPr sz="1200"/>
            </a:lvl9pPr>
          </a:lstStyle>
          <a:p>
            <a:endParaRPr/>
          </a:p>
        </p:txBody>
      </p:sp>
      <p:sp>
        <p:nvSpPr>
          <p:cNvPr id="89" name="Google Shape;89;p20"/>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90"/>
        <p:cNvGrpSpPr/>
        <p:nvPr/>
      </p:nvGrpSpPr>
      <p:grpSpPr>
        <a:xfrm>
          <a:off x="0" y="0"/>
          <a:ext cx="0" cy="0"/>
          <a:chOff x="0" y="0"/>
          <a:chExt cx="0" cy="0"/>
        </a:xfrm>
      </p:grpSpPr>
      <p:sp>
        <p:nvSpPr>
          <p:cNvPr id="91" name="Google Shape;91;p21"/>
          <p:cNvSpPr txBox="1">
            <a:spLocks noGrp="1"/>
          </p:cNvSpPr>
          <p:nvPr>
            <p:ph type="title"/>
          </p:nvPr>
        </p:nvSpPr>
        <p:spPr>
          <a:xfrm>
            <a:off x="490250" y="526350"/>
            <a:ext cx="5618700" cy="4090800"/>
          </a:xfrm>
          <a:prstGeom prst="rect">
            <a:avLst/>
          </a:prstGeom>
        </p:spPr>
        <p:txBody>
          <a:bodyPr spcFirstLastPara="1" wrap="square" lIns="93500" tIns="93500" rIns="93500" bIns="93500" anchor="ctr" anchorCtr="0">
            <a:noAutofit/>
          </a:bodyPr>
          <a:lstStyle>
            <a:lvl1pPr lvl="0" rtl="0">
              <a:spcBef>
                <a:spcPts val="0"/>
              </a:spcBef>
              <a:spcAft>
                <a:spcPts val="0"/>
              </a:spcAft>
              <a:buSzPts val="4900"/>
              <a:buNone/>
              <a:defRPr sz="4900"/>
            </a:lvl1pPr>
            <a:lvl2pPr lvl="1" rtl="0">
              <a:spcBef>
                <a:spcPts val="0"/>
              </a:spcBef>
              <a:spcAft>
                <a:spcPts val="0"/>
              </a:spcAft>
              <a:buSzPts val="4900"/>
              <a:buNone/>
              <a:defRPr sz="4900"/>
            </a:lvl2pPr>
            <a:lvl3pPr lvl="2" rtl="0">
              <a:spcBef>
                <a:spcPts val="0"/>
              </a:spcBef>
              <a:spcAft>
                <a:spcPts val="0"/>
              </a:spcAft>
              <a:buSzPts val="4900"/>
              <a:buNone/>
              <a:defRPr sz="4900"/>
            </a:lvl3pPr>
            <a:lvl4pPr lvl="3" rtl="0">
              <a:spcBef>
                <a:spcPts val="0"/>
              </a:spcBef>
              <a:spcAft>
                <a:spcPts val="0"/>
              </a:spcAft>
              <a:buSzPts val="4900"/>
              <a:buNone/>
              <a:defRPr sz="4900"/>
            </a:lvl4pPr>
            <a:lvl5pPr lvl="4" rtl="0">
              <a:spcBef>
                <a:spcPts val="0"/>
              </a:spcBef>
              <a:spcAft>
                <a:spcPts val="0"/>
              </a:spcAft>
              <a:buSzPts val="4900"/>
              <a:buNone/>
              <a:defRPr sz="4900"/>
            </a:lvl5pPr>
            <a:lvl6pPr lvl="5" rtl="0">
              <a:spcBef>
                <a:spcPts val="0"/>
              </a:spcBef>
              <a:spcAft>
                <a:spcPts val="0"/>
              </a:spcAft>
              <a:buSzPts val="4900"/>
              <a:buNone/>
              <a:defRPr sz="4900"/>
            </a:lvl6pPr>
            <a:lvl7pPr lvl="6" rtl="0">
              <a:spcBef>
                <a:spcPts val="0"/>
              </a:spcBef>
              <a:spcAft>
                <a:spcPts val="0"/>
              </a:spcAft>
              <a:buSzPts val="4900"/>
              <a:buNone/>
              <a:defRPr sz="4900"/>
            </a:lvl7pPr>
            <a:lvl8pPr lvl="7" rtl="0">
              <a:spcBef>
                <a:spcPts val="0"/>
              </a:spcBef>
              <a:spcAft>
                <a:spcPts val="0"/>
              </a:spcAft>
              <a:buSzPts val="4900"/>
              <a:buNone/>
              <a:defRPr sz="4900"/>
            </a:lvl8pPr>
            <a:lvl9pPr lvl="8" rtl="0">
              <a:spcBef>
                <a:spcPts val="0"/>
              </a:spcBef>
              <a:spcAft>
                <a:spcPts val="0"/>
              </a:spcAft>
              <a:buSzPts val="4900"/>
              <a:buNone/>
              <a:defRPr sz="4900"/>
            </a:lvl9pPr>
          </a:lstStyle>
          <a:p>
            <a:endParaRPr/>
          </a:p>
        </p:txBody>
      </p:sp>
      <p:sp>
        <p:nvSpPr>
          <p:cNvPr id="92" name="Google Shape;92;p21"/>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3"/>
        <p:cNvGrpSpPr/>
        <p:nvPr/>
      </p:nvGrpSpPr>
      <p:grpSpPr>
        <a:xfrm>
          <a:off x="0" y="0"/>
          <a:ext cx="0" cy="0"/>
          <a:chOff x="0" y="0"/>
          <a:chExt cx="0" cy="0"/>
        </a:xfrm>
      </p:grpSpPr>
      <p:sp>
        <p:nvSpPr>
          <p:cNvPr id="94" name="Google Shape;94;p22"/>
          <p:cNvSpPr/>
          <p:nvPr/>
        </p:nvSpPr>
        <p:spPr>
          <a:xfrm>
            <a:off x="4572000" y="-75"/>
            <a:ext cx="4572000" cy="5143500"/>
          </a:xfrm>
          <a:prstGeom prst="rect">
            <a:avLst/>
          </a:prstGeom>
          <a:solidFill>
            <a:schemeClr val="dk2"/>
          </a:solidFill>
          <a:ln>
            <a:noFill/>
          </a:ln>
        </p:spPr>
        <p:txBody>
          <a:bodyPr spcFirstLastPara="1" wrap="square" lIns="93500" tIns="93500" rIns="93500" bIns="93500" anchor="ctr" anchorCtr="0">
            <a:noAutofit/>
          </a:bodyPr>
          <a:lstStyle/>
          <a:p>
            <a:pPr marL="0" lvl="0" indent="0" algn="l" rtl="0">
              <a:spcBef>
                <a:spcPts val="0"/>
              </a:spcBef>
              <a:spcAft>
                <a:spcPts val="0"/>
              </a:spcAft>
              <a:buNone/>
            </a:pPr>
            <a:endParaRPr/>
          </a:p>
        </p:txBody>
      </p:sp>
      <p:cxnSp>
        <p:nvCxnSpPr>
          <p:cNvPr id="95" name="Google Shape;95;p22"/>
          <p:cNvCxnSpPr/>
          <p:nvPr/>
        </p:nvCxnSpPr>
        <p:spPr>
          <a:xfrm>
            <a:off x="5029675" y="4495503"/>
            <a:ext cx="540900" cy="0"/>
          </a:xfrm>
          <a:prstGeom prst="straightConnector1">
            <a:avLst/>
          </a:prstGeom>
          <a:noFill/>
          <a:ln w="38100" cap="flat" cmpd="sng">
            <a:solidFill>
              <a:schemeClr val="accent5"/>
            </a:solidFill>
            <a:prstDash val="solid"/>
            <a:round/>
            <a:headEnd type="none" w="sm" len="sm"/>
            <a:tailEnd type="none" w="sm" len="sm"/>
          </a:ln>
        </p:spPr>
      </p:cxnSp>
      <p:sp>
        <p:nvSpPr>
          <p:cNvPr id="96" name="Google Shape;96;p22"/>
          <p:cNvSpPr txBox="1">
            <a:spLocks noGrp="1"/>
          </p:cNvSpPr>
          <p:nvPr>
            <p:ph type="title"/>
          </p:nvPr>
        </p:nvSpPr>
        <p:spPr>
          <a:xfrm>
            <a:off x="265500" y="1209075"/>
            <a:ext cx="4045200" cy="1506300"/>
          </a:xfrm>
          <a:prstGeom prst="rect">
            <a:avLst/>
          </a:prstGeom>
        </p:spPr>
        <p:txBody>
          <a:bodyPr spcFirstLastPara="1" wrap="square" lIns="93500" tIns="93500" rIns="93500" bIns="93500" anchor="b" anchorCtr="0">
            <a:noAutofit/>
          </a:bodyPr>
          <a:lstStyle>
            <a:lvl1pPr lvl="0" algn="ctr" rtl="0">
              <a:spcBef>
                <a:spcPts val="0"/>
              </a:spcBef>
              <a:spcAft>
                <a:spcPts val="0"/>
              </a:spcAft>
              <a:buSzPts val="3900"/>
              <a:buNone/>
              <a:defRPr sz="3900"/>
            </a:lvl1pPr>
            <a:lvl2pPr lvl="1" algn="ctr" rtl="0">
              <a:spcBef>
                <a:spcPts val="0"/>
              </a:spcBef>
              <a:spcAft>
                <a:spcPts val="0"/>
              </a:spcAft>
              <a:buSzPts val="3900"/>
              <a:buNone/>
              <a:defRPr sz="3900"/>
            </a:lvl2pPr>
            <a:lvl3pPr lvl="2" algn="ctr" rtl="0">
              <a:spcBef>
                <a:spcPts val="0"/>
              </a:spcBef>
              <a:spcAft>
                <a:spcPts val="0"/>
              </a:spcAft>
              <a:buSzPts val="3900"/>
              <a:buNone/>
              <a:defRPr sz="3900"/>
            </a:lvl3pPr>
            <a:lvl4pPr lvl="3" algn="ctr" rtl="0">
              <a:spcBef>
                <a:spcPts val="0"/>
              </a:spcBef>
              <a:spcAft>
                <a:spcPts val="0"/>
              </a:spcAft>
              <a:buSzPts val="3900"/>
              <a:buNone/>
              <a:defRPr sz="3900"/>
            </a:lvl4pPr>
            <a:lvl5pPr lvl="4" algn="ctr" rtl="0">
              <a:spcBef>
                <a:spcPts val="0"/>
              </a:spcBef>
              <a:spcAft>
                <a:spcPts val="0"/>
              </a:spcAft>
              <a:buSzPts val="3900"/>
              <a:buNone/>
              <a:defRPr sz="3900"/>
            </a:lvl5pPr>
            <a:lvl6pPr lvl="5" algn="ctr" rtl="0">
              <a:spcBef>
                <a:spcPts val="0"/>
              </a:spcBef>
              <a:spcAft>
                <a:spcPts val="0"/>
              </a:spcAft>
              <a:buSzPts val="3900"/>
              <a:buNone/>
              <a:defRPr sz="3900"/>
            </a:lvl6pPr>
            <a:lvl7pPr lvl="6" algn="ctr" rtl="0">
              <a:spcBef>
                <a:spcPts val="0"/>
              </a:spcBef>
              <a:spcAft>
                <a:spcPts val="0"/>
              </a:spcAft>
              <a:buSzPts val="3900"/>
              <a:buNone/>
              <a:defRPr sz="3900"/>
            </a:lvl7pPr>
            <a:lvl8pPr lvl="7" algn="ctr" rtl="0">
              <a:spcBef>
                <a:spcPts val="0"/>
              </a:spcBef>
              <a:spcAft>
                <a:spcPts val="0"/>
              </a:spcAft>
              <a:buSzPts val="3900"/>
              <a:buNone/>
              <a:defRPr sz="3900"/>
            </a:lvl8pPr>
            <a:lvl9pPr lvl="8" algn="ctr" rtl="0">
              <a:spcBef>
                <a:spcPts val="0"/>
              </a:spcBef>
              <a:spcAft>
                <a:spcPts val="0"/>
              </a:spcAft>
              <a:buSzPts val="3900"/>
              <a:buNone/>
              <a:defRPr sz="3900"/>
            </a:lvl9pPr>
          </a:lstStyle>
          <a:p>
            <a:endParaRPr/>
          </a:p>
        </p:txBody>
      </p:sp>
      <p:sp>
        <p:nvSpPr>
          <p:cNvPr id="97" name="Google Shape;97;p22"/>
          <p:cNvSpPr txBox="1">
            <a:spLocks noGrp="1"/>
          </p:cNvSpPr>
          <p:nvPr>
            <p:ph type="subTitle" idx="1"/>
          </p:nvPr>
        </p:nvSpPr>
        <p:spPr>
          <a:xfrm>
            <a:off x="265500" y="2769001"/>
            <a:ext cx="4045200" cy="1345500"/>
          </a:xfrm>
          <a:prstGeom prst="rect">
            <a:avLst/>
          </a:prstGeom>
        </p:spPr>
        <p:txBody>
          <a:bodyPr spcFirstLastPara="1" wrap="square" lIns="93500" tIns="93500" rIns="93500" bIns="93500" anchor="t" anchorCtr="0">
            <a:noAutofit/>
          </a:bodyPr>
          <a:lstStyle>
            <a:lvl1pPr lvl="0" algn="ctr" rtl="0">
              <a:lnSpc>
                <a:spcPct val="100000"/>
              </a:lnSpc>
              <a:spcBef>
                <a:spcPts val="0"/>
              </a:spcBef>
              <a:spcAft>
                <a:spcPts val="0"/>
              </a:spcAft>
              <a:buClr>
                <a:schemeClr val="accent5"/>
              </a:buClr>
              <a:buSzPts val="2100"/>
              <a:buNone/>
              <a:defRPr sz="2100">
                <a:solidFill>
                  <a:schemeClr val="accent5"/>
                </a:solidFill>
              </a:defRPr>
            </a:lvl1pPr>
            <a:lvl2pPr lvl="1" algn="ctr" rtl="0">
              <a:lnSpc>
                <a:spcPct val="100000"/>
              </a:lnSpc>
              <a:spcBef>
                <a:spcPts val="0"/>
              </a:spcBef>
              <a:spcAft>
                <a:spcPts val="0"/>
              </a:spcAft>
              <a:buClr>
                <a:schemeClr val="accent5"/>
              </a:buClr>
              <a:buSzPts val="2100"/>
              <a:buNone/>
              <a:defRPr sz="2100">
                <a:solidFill>
                  <a:schemeClr val="accent5"/>
                </a:solidFill>
              </a:defRPr>
            </a:lvl2pPr>
            <a:lvl3pPr lvl="2" algn="ctr" rtl="0">
              <a:lnSpc>
                <a:spcPct val="100000"/>
              </a:lnSpc>
              <a:spcBef>
                <a:spcPts val="0"/>
              </a:spcBef>
              <a:spcAft>
                <a:spcPts val="0"/>
              </a:spcAft>
              <a:buClr>
                <a:schemeClr val="accent5"/>
              </a:buClr>
              <a:buSzPts val="2100"/>
              <a:buNone/>
              <a:defRPr sz="2100">
                <a:solidFill>
                  <a:schemeClr val="accent5"/>
                </a:solidFill>
              </a:defRPr>
            </a:lvl3pPr>
            <a:lvl4pPr lvl="3" algn="ctr" rtl="0">
              <a:lnSpc>
                <a:spcPct val="100000"/>
              </a:lnSpc>
              <a:spcBef>
                <a:spcPts val="0"/>
              </a:spcBef>
              <a:spcAft>
                <a:spcPts val="0"/>
              </a:spcAft>
              <a:buClr>
                <a:schemeClr val="accent5"/>
              </a:buClr>
              <a:buSzPts val="2100"/>
              <a:buNone/>
              <a:defRPr sz="2100">
                <a:solidFill>
                  <a:schemeClr val="accent5"/>
                </a:solidFill>
              </a:defRPr>
            </a:lvl4pPr>
            <a:lvl5pPr lvl="4" algn="ctr" rtl="0">
              <a:lnSpc>
                <a:spcPct val="100000"/>
              </a:lnSpc>
              <a:spcBef>
                <a:spcPts val="0"/>
              </a:spcBef>
              <a:spcAft>
                <a:spcPts val="0"/>
              </a:spcAft>
              <a:buClr>
                <a:schemeClr val="accent5"/>
              </a:buClr>
              <a:buSzPts val="2100"/>
              <a:buNone/>
              <a:defRPr sz="2100">
                <a:solidFill>
                  <a:schemeClr val="accent5"/>
                </a:solidFill>
              </a:defRPr>
            </a:lvl5pPr>
            <a:lvl6pPr lvl="5" algn="ctr" rtl="0">
              <a:lnSpc>
                <a:spcPct val="100000"/>
              </a:lnSpc>
              <a:spcBef>
                <a:spcPts val="0"/>
              </a:spcBef>
              <a:spcAft>
                <a:spcPts val="0"/>
              </a:spcAft>
              <a:buClr>
                <a:schemeClr val="accent5"/>
              </a:buClr>
              <a:buSzPts val="2100"/>
              <a:buNone/>
              <a:defRPr sz="2100">
                <a:solidFill>
                  <a:schemeClr val="accent5"/>
                </a:solidFill>
              </a:defRPr>
            </a:lvl6pPr>
            <a:lvl7pPr lvl="6" algn="ctr" rtl="0">
              <a:lnSpc>
                <a:spcPct val="100000"/>
              </a:lnSpc>
              <a:spcBef>
                <a:spcPts val="0"/>
              </a:spcBef>
              <a:spcAft>
                <a:spcPts val="0"/>
              </a:spcAft>
              <a:buClr>
                <a:schemeClr val="accent5"/>
              </a:buClr>
              <a:buSzPts val="2100"/>
              <a:buNone/>
              <a:defRPr sz="2100">
                <a:solidFill>
                  <a:schemeClr val="accent5"/>
                </a:solidFill>
              </a:defRPr>
            </a:lvl7pPr>
            <a:lvl8pPr lvl="7" algn="ctr" rtl="0">
              <a:lnSpc>
                <a:spcPct val="100000"/>
              </a:lnSpc>
              <a:spcBef>
                <a:spcPts val="0"/>
              </a:spcBef>
              <a:spcAft>
                <a:spcPts val="0"/>
              </a:spcAft>
              <a:buClr>
                <a:schemeClr val="accent5"/>
              </a:buClr>
              <a:buSzPts val="2100"/>
              <a:buNone/>
              <a:defRPr sz="2100">
                <a:solidFill>
                  <a:schemeClr val="accent5"/>
                </a:solidFill>
              </a:defRPr>
            </a:lvl8pPr>
            <a:lvl9pPr lvl="8" algn="ctr" rtl="0">
              <a:lnSpc>
                <a:spcPct val="100000"/>
              </a:lnSpc>
              <a:spcBef>
                <a:spcPts val="0"/>
              </a:spcBef>
              <a:spcAft>
                <a:spcPts val="0"/>
              </a:spcAft>
              <a:buClr>
                <a:schemeClr val="accent5"/>
              </a:buClr>
              <a:buSzPts val="2100"/>
              <a:buNone/>
              <a:defRPr sz="2100">
                <a:solidFill>
                  <a:schemeClr val="accent5"/>
                </a:solidFill>
              </a:defRPr>
            </a:lvl9pPr>
          </a:lstStyle>
          <a:p>
            <a:endParaRPr/>
          </a:p>
        </p:txBody>
      </p:sp>
      <p:sp>
        <p:nvSpPr>
          <p:cNvPr id="98" name="Google Shape;98;p22"/>
          <p:cNvSpPr txBox="1">
            <a:spLocks noGrp="1"/>
          </p:cNvSpPr>
          <p:nvPr>
            <p:ph type="body" idx="2"/>
          </p:nvPr>
        </p:nvSpPr>
        <p:spPr>
          <a:xfrm>
            <a:off x="4939500" y="724200"/>
            <a:ext cx="3837000" cy="3695100"/>
          </a:xfrm>
          <a:prstGeom prst="rect">
            <a:avLst/>
          </a:prstGeom>
        </p:spPr>
        <p:txBody>
          <a:bodyPr spcFirstLastPara="1" wrap="square" lIns="93500" tIns="93500" rIns="93500" bIns="93500" anchor="ctr" anchorCtr="0">
            <a:noAutofit/>
          </a:bodyPr>
          <a:lstStyle>
            <a:lvl1pPr marL="457200" lvl="0" indent="-342900" rtl="0">
              <a:spcBef>
                <a:spcPts val="0"/>
              </a:spcBef>
              <a:spcAft>
                <a:spcPts val="0"/>
              </a:spcAft>
              <a:buSzPts val="1800"/>
              <a:buChar char="●"/>
              <a:defRPr/>
            </a:lvl1pPr>
            <a:lvl2pPr marL="914400" lvl="1" indent="-317500" rtl="0">
              <a:spcBef>
                <a:spcPts val="1700"/>
              </a:spcBef>
              <a:spcAft>
                <a:spcPts val="0"/>
              </a:spcAft>
              <a:buSzPts val="1400"/>
              <a:buChar char="○"/>
              <a:defRPr/>
            </a:lvl2pPr>
            <a:lvl3pPr marL="1371600" lvl="2" indent="-317500" rtl="0">
              <a:spcBef>
                <a:spcPts val="1700"/>
              </a:spcBef>
              <a:spcAft>
                <a:spcPts val="0"/>
              </a:spcAft>
              <a:buSzPts val="1400"/>
              <a:buChar char="■"/>
              <a:defRPr/>
            </a:lvl3pPr>
            <a:lvl4pPr marL="1828800" lvl="3" indent="-317500" rtl="0">
              <a:spcBef>
                <a:spcPts val="1700"/>
              </a:spcBef>
              <a:spcAft>
                <a:spcPts val="0"/>
              </a:spcAft>
              <a:buSzPts val="1400"/>
              <a:buChar char="●"/>
              <a:defRPr/>
            </a:lvl4pPr>
            <a:lvl5pPr marL="2286000" lvl="4" indent="-317500" rtl="0">
              <a:spcBef>
                <a:spcPts val="1700"/>
              </a:spcBef>
              <a:spcAft>
                <a:spcPts val="0"/>
              </a:spcAft>
              <a:buSzPts val="1400"/>
              <a:buChar char="○"/>
              <a:defRPr/>
            </a:lvl5pPr>
            <a:lvl6pPr marL="2743200" lvl="5" indent="-317500" rtl="0">
              <a:spcBef>
                <a:spcPts val="1700"/>
              </a:spcBef>
              <a:spcAft>
                <a:spcPts val="0"/>
              </a:spcAft>
              <a:buSzPts val="1400"/>
              <a:buChar char="■"/>
              <a:defRPr/>
            </a:lvl6pPr>
            <a:lvl7pPr marL="3200400" lvl="6" indent="-317500" rtl="0">
              <a:spcBef>
                <a:spcPts val="1700"/>
              </a:spcBef>
              <a:spcAft>
                <a:spcPts val="0"/>
              </a:spcAft>
              <a:buSzPts val="1400"/>
              <a:buChar char="●"/>
              <a:defRPr/>
            </a:lvl7pPr>
            <a:lvl8pPr marL="3657600" lvl="7" indent="-317500" rtl="0">
              <a:spcBef>
                <a:spcPts val="1700"/>
              </a:spcBef>
              <a:spcAft>
                <a:spcPts val="0"/>
              </a:spcAft>
              <a:buSzPts val="1400"/>
              <a:buChar char="○"/>
              <a:defRPr/>
            </a:lvl8pPr>
            <a:lvl9pPr marL="4114800" lvl="8" indent="-317500" rtl="0">
              <a:spcBef>
                <a:spcPts val="1700"/>
              </a:spcBef>
              <a:spcAft>
                <a:spcPts val="1700"/>
              </a:spcAft>
              <a:buSzPts val="1400"/>
              <a:buChar char="■"/>
              <a:defRPr/>
            </a:lvl9pPr>
          </a:lstStyle>
          <a:p>
            <a:endParaRPr/>
          </a:p>
        </p:txBody>
      </p:sp>
      <p:sp>
        <p:nvSpPr>
          <p:cNvPr id="99" name="Google Shape;99;p22"/>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00"/>
        <p:cNvGrpSpPr/>
        <p:nvPr/>
      </p:nvGrpSpPr>
      <p:grpSpPr>
        <a:xfrm>
          <a:off x="0" y="0"/>
          <a:ext cx="0" cy="0"/>
          <a:chOff x="0" y="0"/>
          <a:chExt cx="0" cy="0"/>
        </a:xfrm>
      </p:grpSpPr>
      <p:sp>
        <p:nvSpPr>
          <p:cNvPr id="101" name="Google Shape;101;p23"/>
          <p:cNvSpPr txBox="1">
            <a:spLocks noGrp="1"/>
          </p:cNvSpPr>
          <p:nvPr>
            <p:ph type="body" idx="1"/>
          </p:nvPr>
        </p:nvSpPr>
        <p:spPr>
          <a:xfrm>
            <a:off x="319500" y="4233725"/>
            <a:ext cx="5998800" cy="598800"/>
          </a:xfrm>
          <a:prstGeom prst="rect">
            <a:avLst/>
          </a:prstGeom>
        </p:spPr>
        <p:txBody>
          <a:bodyPr spcFirstLastPara="1" wrap="square" lIns="93500" tIns="93500" rIns="93500" bIns="93500" anchor="ctr" anchorCtr="0">
            <a:noAutofit/>
          </a:bodyPr>
          <a:lstStyle>
            <a:lvl1pPr marL="457200" lvl="0" indent="-228600" rtl="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a:endParaRPr/>
          </a:p>
        </p:txBody>
      </p:sp>
      <p:sp>
        <p:nvSpPr>
          <p:cNvPr id="102" name="Google Shape;102;p23"/>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03"/>
        <p:cNvGrpSpPr/>
        <p:nvPr/>
      </p:nvGrpSpPr>
      <p:grpSpPr>
        <a:xfrm>
          <a:off x="0" y="0"/>
          <a:ext cx="0" cy="0"/>
          <a:chOff x="0" y="0"/>
          <a:chExt cx="0" cy="0"/>
        </a:xfrm>
      </p:grpSpPr>
      <p:sp>
        <p:nvSpPr>
          <p:cNvPr id="104" name="Google Shape;104;p24"/>
          <p:cNvSpPr/>
          <p:nvPr/>
        </p:nvSpPr>
        <p:spPr>
          <a:xfrm>
            <a:off x="150" y="5076825"/>
            <a:ext cx="9143700" cy="66600"/>
          </a:xfrm>
          <a:prstGeom prst="rect">
            <a:avLst/>
          </a:prstGeom>
          <a:solidFill>
            <a:schemeClr val="accent4"/>
          </a:solidFill>
          <a:ln>
            <a:noFill/>
          </a:ln>
        </p:spPr>
        <p:txBody>
          <a:bodyPr spcFirstLastPara="1" wrap="square" lIns="93500" tIns="93500" rIns="93500" bIns="93500" anchor="ctr" anchorCtr="0">
            <a:noAutofit/>
          </a:bodyPr>
          <a:lstStyle/>
          <a:p>
            <a:pPr marL="0" lvl="0" indent="0" algn="l" rtl="0">
              <a:spcBef>
                <a:spcPts val="0"/>
              </a:spcBef>
              <a:spcAft>
                <a:spcPts val="0"/>
              </a:spcAft>
              <a:buNone/>
            </a:pPr>
            <a:endParaRPr/>
          </a:p>
        </p:txBody>
      </p:sp>
      <p:sp>
        <p:nvSpPr>
          <p:cNvPr id="105" name="Google Shape;105;p24"/>
          <p:cNvSpPr txBox="1">
            <a:spLocks noGrp="1"/>
          </p:cNvSpPr>
          <p:nvPr>
            <p:ph type="title" hasCustomPrompt="1"/>
          </p:nvPr>
        </p:nvSpPr>
        <p:spPr>
          <a:xfrm>
            <a:off x="387900" y="1152450"/>
            <a:ext cx="8368200" cy="1538400"/>
          </a:xfrm>
          <a:prstGeom prst="rect">
            <a:avLst/>
          </a:prstGeom>
        </p:spPr>
        <p:txBody>
          <a:bodyPr spcFirstLastPara="1" wrap="square" lIns="93500" tIns="93500" rIns="93500" bIns="93500" anchor="ctr" anchorCtr="0">
            <a:noAutofit/>
          </a:bodyPr>
          <a:lstStyle>
            <a:lvl1pPr lvl="0" algn="ctr" rtl="0">
              <a:spcBef>
                <a:spcPts val="0"/>
              </a:spcBef>
              <a:spcAft>
                <a:spcPts val="0"/>
              </a:spcAft>
              <a:buClr>
                <a:schemeClr val="accent5"/>
              </a:buClr>
              <a:buSzPts val="13300"/>
              <a:buNone/>
              <a:defRPr sz="13300">
                <a:solidFill>
                  <a:schemeClr val="accent5"/>
                </a:solidFill>
              </a:defRPr>
            </a:lvl1pPr>
            <a:lvl2pPr lvl="1" algn="ctr" rtl="0">
              <a:spcBef>
                <a:spcPts val="0"/>
              </a:spcBef>
              <a:spcAft>
                <a:spcPts val="0"/>
              </a:spcAft>
              <a:buClr>
                <a:schemeClr val="accent5"/>
              </a:buClr>
              <a:buSzPts val="13300"/>
              <a:buNone/>
              <a:defRPr sz="13300">
                <a:solidFill>
                  <a:schemeClr val="accent5"/>
                </a:solidFill>
              </a:defRPr>
            </a:lvl2pPr>
            <a:lvl3pPr lvl="2" algn="ctr" rtl="0">
              <a:spcBef>
                <a:spcPts val="0"/>
              </a:spcBef>
              <a:spcAft>
                <a:spcPts val="0"/>
              </a:spcAft>
              <a:buClr>
                <a:schemeClr val="accent5"/>
              </a:buClr>
              <a:buSzPts val="13300"/>
              <a:buNone/>
              <a:defRPr sz="13300">
                <a:solidFill>
                  <a:schemeClr val="accent5"/>
                </a:solidFill>
              </a:defRPr>
            </a:lvl3pPr>
            <a:lvl4pPr lvl="3" algn="ctr" rtl="0">
              <a:spcBef>
                <a:spcPts val="0"/>
              </a:spcBef>
              <a:spcAft>
                <a:spcPts val="0"/>
              </a:spcAft>
              <a:buClr>
                <a:schemeClr val="accent5"/>
              </a:buClr>
              <a:buSzPts val="13300"/>
              <a:buNone/>
              <a:defRPr sz="13300">
                <a:solidFill>
                  <a:schemeClr val="accent5"/>
                </a:solidFill>
              </a:defRPr>
            </a:lvl4pPr>
            <a:lvl5pPr lvl="4" algn="ctr" rtl="0">
              <a:spcBef>
                <a:spcPts val="0"/>
              </a:spcBef>
              <a:spcAft>
                <a:spcPts val="0"/>
              </a:spcAft>
              <a:buClr>
                <a:schemeClr val="accent5"/>
              </a:buClr>
              <a:buSzPts val="13300"/>
              <a:buNone/>
              <a:defRPr sz="13300">
                <a:solidFill>
                  <a:schemeClr val="accent5"/>
                </a:solidFill>
              </a:defRPr>
            </a:lvl5pPr>
            <a:lvl6pPr lvl="5" algn="ctr" rtl="0">
              <a:spcBef>
                <a:spcPts val="0"/>
              </a:spcBef>
              <a:spcAft>
                <a:spcPts val="0"/>
              </a:spcAft>
              <a:buClr>
                <a:schemeClr val="accent5"/>
              </a:buClr>
              <a:buSzPts val="13300"/>
              <a:buNone/>
              <a:defRPr sz="13300">
                <a:solidFill>
                  <a:schemeClr val="accent5"/>
                </a:solidFill>
              </a:defRPr>
            </a:lvl6pPr>
            <a:lvl7pPr lvl="6" algn="ctr" rtl="0">
              <a:spcBef>
                <a:spcPts val="0"/>
              </a:spcBef>
              <a:spcAft>
                <a:spcPts val="0"/>
              </a:spcAft>
              <a:buClr>
                <a:schemeClr val="accent5"/>
              </a:buClr>
              <a:buSzPts val="13300"/>
              <a:buNone/>
              <a:defRPr sz="13300">
                <a:solidFill>
                  <a:schemeClr val="accent5"/>
                </a:solidFill>
              </a:defRPr>
            </a:lvl7pPr>
            <a:lvl8pPr lvl="7" algn="ctr" rtl="0">
              <a:spcBef>
                <a:spcPts val="0"/>
              </a:spcBef>
              <a:spcAft>
                <a:spcPts val="0"/>
              </a:spcAft>
              <a:buClr>
                <a:schemeClr val="accent5"/>
              </a:buClr>
              <a:buSzPts val="13300"/>
              <a:buNone/>
              <a:defRPr sz="13300">
                <a:solidFill>
                  <a:schemeClr val="accent5"/>
                </a:solidFill>
              </a:defRPr>
            </a:lvl8pPr>
            <a:lvl9pPr lvl="8" algn="ctr" rtl="0">
              <a:spcBef>
                <a:spcPts val="0"/>
              </a:spcBef>
              <a:spcAft>
                <a:spcPts val="0"/>
              </a:spcAft>
              <a:buClr>
                <a:schemeClr val="accent5"/>
              </a:buClr>
              <a:buSzPts val="13300"/>
              <a:buNone/>
              <a:defRPr sz="13300">
                <a:solidFill>
                  <a:schemeClr val="accent5"/>
                </a:solidFill>
              </a:defRPr>
            </a:lvl9pPr>
          </a:lstStyle>
          <a:p>
            <a:r>
              <a:t>xx%</a:t>
            </a:r>
          </a:p>
        </p:txBody>
      </p:sp>
      <p:sp>
        <p:nvSpPr>
          <p:cNvPr id="106" name="Google Shape;106;p24"/>
          <p:cNvSpPr txBox="1">
            <a:spLocks noGrp="1"/>
          </p:cNvSpPr>
          <p:nvPr>
            <p:ph type="body" idx="1"/>
          </p:nvPr>
        </p:nvSpPr>
        <p:spPr>
          <a:xfrm>
            <a:off x="387900" y="2919450"/>
            <a:ext cx="8368200" cy="1071600"/>
          </a:xfrm>
          <a:prstGeom prst="rect">
            <a:avLst/>
          </a:prstGeom>
        </p:spPr>
        <p:txBody>
          <a:bodyPr spcFirstLastPara="1" wrap="square" lIns="93500" tIns="93500" rIns="93500" bIns="93500" anchor="t" anchorCtr="0">
            <a:noAutofit/>
          </a:bodyPr>
          <a:lstStyle>
            <a:lvl1pPr marL="457200" lvl="0" indent="-342900" algn="ctr" rtl="0">
              <a:spcBef>
                <a:spcPts val="0"/>
              </a:spcBef>
              <a:spcAft>
                <a:spcPts val="0"/>
              </a:spcAft>
              <a:buSzPts val="1800"/>
              <a:buChar char="●"/>
              <a:defRPr/>
            </a:lvl1pPr>
            <a:lvl2pPr marL="914400" lvl="1" indent="-317500" algn="ctr" rtl="0">
              <a:spcBef>
                <a:spcPts val="1700"/>
              </a:spcBef>
              <a:spcAft>
                <a:spcPts val="0"/>
              </a:spcAft>
              <a:buSzPts val="1400"/>
              <a:buChar char="○"/>
              <a:defRPr/>
            </a:lvl2pPr>
            <a:lvl3pPr marL="1371600" lvl="2" indent="-317500" algn="ctr" rtl="0">
              <a:spcBef>
                <a:spcPts val="1700"/>
              </a:spcBef>
              <a:spcAft>
                <a:spcPts val="0"/>
              </a:spcAft>
              <a:buSzPts val="1400"/>
              <a:buChar char="■"/>
              <a:defRPr/>
            </a:lvl3pPr>
            <a:lvl4pPr marL="1828800" lvl="3" indent="-317500" algn="ctr" rtl="0">
              <a:spcBef>
                <a:spcPts val="1700"/>
              </a:spcBef>
              <a:spcAft>
                <a:spcPts val="0"/>
              </a:spcAft>
              <a:buSzPts val="1400"/>
              <a:buChar char="●"/>
              <a:defRPr/>
            </a:lvl4pPr>
            <a:lvl5pPr marL="2286000" lvl="4" indent="-317500" algn="ctr" rtl="0">
              <a:spcBef>
                <a:spcPts val="1700"/>
              </a:spcBef>
              <a:spcAft>
                <a:spcPts val="0"/>
              </a:spcAft>
              <a:buSzPts val="1400"/>
              <a:buChar char="○"/>
              <a:defRPr/>
            </a:lvl5pPr>
            <a:lvl6pPr marL="2743200" lvl="5" indent="-317500" algn="ctr" rtl="0">
              <a:spcBef>
                <a:spcPts val="1700"/>
              </a:spcBef>
              <a:spcAft>
                <a:spcPts val="0"/>
              </a:spcAft>
              <a:buSzPts val="1400"/>
              <a:buChar char="■"/>
              <a:defRPr/>
            </a:lvl6pPr>
            <a:lvl7pPr marL="3200400" lvl="6" indent="-317500" algn="ctr" rtl="0">
              <a:spcBef>
                <a:spcPts val="1700"/>
              </a:spcBef>
              <a:spcAft>
                <a:spcPts val="0"/>
              </a:spcAft>
              <a:buSzPts val="1400"/>
              <a:buChar char="●"/>
              <a:defRPr/>
            </a:lvl7pPr>
            <a:lvl8pPr marL="3657600" lvl="7" indent="-317500" algn="ctr" rtl="0">
              <a:spcBef>
                <a:spcPts val="1700"/>
              </a:spcBef>
              <a:spcAft>
                <a:spcPts val="0"/>
              </a:spcAft>
              <a:buSzPts val="1400"/>
              <a:buChar char="○"/>
              <a:defRPr/>
            </a:lvl8pPr>
            <a:lvl9pPr marL="4114800" lvl="8" indent="-317500" algn="ctr" rtl="0">
              <a:spcBef>
                <a:spcPts val="1700"/>
              </a:spcBef>
              <a:spcAft>
                <a:spcPts val="1700"/>
              </a:spcAft>
              <a:buSzPts val="1400"/>
              <a:buChar char="■"/>
              <a:defRPr/>
            </a:lvl9pPr>
          </a:lstStyle>
          <a:p>
            <a:endParaRPr/>
          </a:p>
        </p:txBody>
      </p:sp>
      <p:sp>
        <p:nvSpPr>
          <p:cNvPr id="107" name="Google Shape;107;p24"/>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8"/>
        <p:cNvGrpSpPr/>
        <p:nvPr/>
      </p:nvGrpSpPr>
      <p:grpSpPr>
        <a:xfrm>
          <a:off x="0" y="0"/>
          <a:ext cx="0" cy="0"/>
          <a:chOff x="0" y="0"/>
          <a:chExt cx="0" cy="0"/>
        </a:xfrm>
      </p:grpSpPr>
      <p:sp>
        <p:nvSpPr>
          <p:cNvPr id="109" name="Google Shape;109;p25"/>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marina">
    <p:bg>
      <p:bgPr>
        <a:solidFill>
          <a:schemeClr val="lt1"/>
        </a:solidFill>
        <a:effectLst/>
      </p:bgPr>
    </p:bg>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387900" y="458025"/>
            <a:ext cx="8368200" cy="686100"/>
          </a:xfrm>
          <a:prstGeom prst="rect">
            <a:avLst/>
          </a:prstGeom>
          <a:noFill/>
          <a:ln>
            <a:noFill/>
          </a:ln>
        </p:spPr>
        <p:txBody>
          <a:bodyPr spcFirstLastPara="1" wrap="square" lIns="93500" tIns="93500" rIns="93500" bIns="93500" anchor="b" anchorCtr="0">
            <a:noAutofit/>
          </a:bodyPr>
          <a:lstStyle>
            <a:lvl1pPr lvl="0"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1pPr>
            <a:lvl2pPr lvl="1"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2pPr>
            <a:lvl3pPr lvl="2"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3pPr>
            <a:lvl4pPr lvl="3"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4pPr>
            <a:lvl5pPr lvl="4"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5pPr>
            <a:lvl6pPr lvl="5"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6pPr>
            <a:lvl7pPr lvl="6"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7pPr>
            <a:lvl8pPr lvl="7"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8pPr>
            <a:lvl9pPr lvl="8"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9pPr>
          </a:lstStyle>
          <a:p>
            <a:endParaRPr/>
          </a:p>
        </p:txBody>
      </p:sp>
      <p:sp>
        <p:nvSpPr>
          <p:cNvPr id="58" name="Google Shape;58;p14"/>
          <p:cNvSpPr txBox="1">
            <a:spLocks noGrp="1"/>
          </p:cNvSpPr>
          <p:nvPr>
            <p:ph type="body" idx="1"/>
          </p:nvPr>
        </p:nvSpPr>
        <p:spPr>
          <a:xfrm>
            <a:off x="387900" y="1489824"/>
            <a:ext cx="8368200" cy="3078900"/>
          </a:xfrm>
          <a:prstGeom prst="rect">
            <a:avLst/>
          </a:prstGeom>
          <a:noFill/>
          <a:ln>
            <a:noFill/>
          </a:ln>
        </p:spPr>
        <p:txBody>
          <a:bodyPr spcFirstLastPara="1" wrap="square" lIns="93500" tIns="93500" rIns="93500" bIns="93500" anchor="t" anchorCtr="0">
            <a:noAutofit/>
          </a:bodyPr>
          <a:lstStyle>
            <a:lvl1pPr marL="457200" lvl="0" indent="-342900" rtl="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marL="914400" lvl="1"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2pPr>
            <a:lvl3pPr marL="1371600" lvl="2"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3pPr>
            <a:lvl4pPr marL="1828800" lvl="3"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4pPr>
            <a:lvl5pPr marL="2286000" lvl="4"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5pPr>
            <a:lvl6pPr marL="2743200" lvl="5"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6pPr>
            <a:lvl7pPr marL="3200400" lvl="6"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7pPr>
            <a:lvl8pPr marL="3657600" lvl="7"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8pPr>
            <a:lvl9pPr marL="4114800" lvl="8" indent="-317500" rtl="0">
              <a:lnSpc>
                <a:spcPct val="115000"/>
              </a:lnSpc>
              <a:spcBef>
                <a:spcPts val="1700"/>
              </a:spcBef>
              <a:spcAft>
                <a:spcPts val="1700"/>
              </a:spcAft>
              <a:buClr>
                <a:schemeClr val="dk1"/>
              </a:buClr>
              <a:buSzPts val="1400"/>
              <a:buFont typeface="Roboto"/>
              <a:buChar char="■"/>
              <a:defRPr sz="1400">
                <a:solidFill>
                  <a:schemeClr val="dk1"/>
                </a:solidFill>
                <a:latin typeface="Roboto"/>
                <a:ea typeface="Roboto"/>
                <a:cs typeface="Roboto"/>
                <a:sym typeface="Roboto"/>
              </a:defRPr>
            </a:lvl9pPr>
          </a:lstStyle>
          <a:p>
            <a:endParaRPr/>
          </a:p>
        </p:txBody>
      </p:sp>
      <p:sp>
        <p:nvSpPr>
          <p:cNvPr id="59" name="Google Shape;59;p14"/>
          <p:cNvSpPr txBox="1">
            <a:spLocks noGrp="1"/>
          </p:cNvSpPr>
          <p:nvPr>
            <p:ph type="sldNum" idx="12"/>
          </p:nvPr>
        </p:nvSpPr>
        <p:spPr>
          <a:xfrm>
            <a:off x="8472458" y="4663217"/>
            <a:ext cx="548700" cy="393600"/>
          </a:xfrm>
          <a:prstGeom prst="rect">
            <a:avLst/>
          </a:prstGeom>
          <a:noFill/>
          <a:ln>
            <a:noFill/>
          </a:ln>
        </p:spPr>
        <p:txBody>
          <a:bodyPr spcFirstLastPara="1" wrap="square" lIns="93500" tIns="93500" rIns="93500" bIns="93500" anchor="ctr" anchorCtr="0">
            <a:noAutofit/>
          </a:bodyPr>
          <a:lstStyle>
            <a:lvl1pPr lvl="0" algn="r" rtl="0">
              <a:buNone/>
              <a:defRPr sz="1000">
                <a:solidFill>
                  <a:schemeClr val="dk1"/>
                </a:solidFill>
                <a:latin typeface="Roboto"/>
                <a:ea typeface="Roboto"/>
                <a:cs typeface="Roboto"/>
                <a:sym typeface="Roboto"/>
              </a:defRPr>
            </a:lvl1pPr>
            <a:lvl2pPr lvl="1" algn="r" rtl="0">
              <a:buNone/>
              <a:defRPr sz="1000">
                <a:solidFill>
                  <a:schemeClr val="dk1"/>
                </a:solidFill>
                <a:latin typeface="Roboto"/>
                <a:ea typeface="Roboto"/>
                <a:cs typeface="Roboto"/>
                <a:sym typeface="Roboto"/>
              </a:defRPr>
            </a:lvl2pPr>
            <a:lvl3pPr lvl="2" algn="r" rtl="0">
              <a:buNone/>
              <a:defRPr sz="1000">
                <a:solidFill>
                  <a:schemeClr val="dk1"/>
                </a:solidFill>
                <a:latin typeface="Roboto"/>
                <a:ea typeface="Roboto"/>
                <a:cs typeface="Roboto"/>
                <a:sym typeface="Roboto"/>
              </a:defRPr>
            </a:lvl3pPr>
            <a:lvl4pPr lvl="3" algn="r" rtl="0">
              <a:buNone/>
              <a:defRPr sz="1000">
                <a:solidFill>
                  <a:schemeClr val="dk1"/>
                </a:solidFill>
                <a:latin typeface="Roboto"/>
                <a:ea typeface="Roboto"/>
                <a:cs typeface="Roboto"/>
                <a:sym typeface="Roboto"/>
              </a:defRPr>
            </a:lvl4pPr>
            <a:lvl5pPr lvl="4" algn="r" rtl="0">
              <a:buNone/>
              <a:defRPr sz="1000">
                <a:solidFill>
                  <a:schemeClr val="dk1"/>
                </a:solidFill>
                <a:latin typeface="Roboto"/>
                <a:ea typeface="Roboto"/>
                <a:cs typeface="Roboto"/>
                <a:sym typeface="Roboto"/>
              </a:defRPr>
            </a:lvl5pPr>
            <a:lvl6pPr lvl="5" algn="r" rtl="0">
              <a:buNone/>
              <a:defRPr sz="1000">
                <a:solidFill>
                  <a:schemeClr val="dk1"/>
                </a:solidFill>
                <a:latin typeface="Roboto"/>
                <a:ea typeface="Roboto"/>
                <a:cs typeface="Roboto"/>
                <a:sym typeface="Roboto"/>
              </a:defRPr>
            </a:lvl6pPr>
            <a:lvl7pPr lvl="6" algn="r" rtl="0">
              <a:buNone/>
              <a:defRPr sz="1000">
                <a:solidFill>
                  <a:schemeClr val="dk1"/>
                </a:solidFill>
                <a:latin typeface="Roboto"/>
                <a:ea typeface="Roboto"/>
                <a:cs typeface="Roboto"/>
                <a:sym typeface="Roboto"/>
              </a:defRPr>
            </a:lvl7pPr>
            <a:lvl8pPr lvl="7" algn="r" rtl="0">
              <a:buNone/>
              <a:defRPr sz="1000">
                <a:solidFill>
                  <a:schemeClr val="dk1"/>
                </a:solidFill>
                <a:latin typeface="Roboto"/>
                <a:ea typeface="Roboto"/>
                <a:cs typeface="Roboto"/>
                <a:sym typeface="Roboto"/>
              </a:defRPr>
            </a:lvl8pPr>
            <a:lvl9pPr lvl="8" algn="r" rtl="0">
              <a:buNone/>
              <a:defRPr sz="1000">
                <a:solidFill>
                  <a:schemeClr val="dk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8" Type="http://schemas.openxmlformats.org/officeDocument/2006/relationships/hyperlink" Target="https://youtu.be/hsh2kPdgazo" TargetMode="External"/><Relationship Id="rId3" Type="http://schemas.microsoft.com/office/2018/10/relationships/comments" Target="../comments/modernComment_113_0.xml"/><Relationship Id="rId7"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hyperlink" Target="https://youtu.be/axpCN6Vj9p0" TargetMode="External"/><Relationship Id="rId5" Type="http://schemas.openxmlformats.org/officeDocument/2006/relationships/image" Target="../media/image19.png"/><Relationship Id="rId4" Type="http://schemas.openxmlformats.org/officeDocument/2006/relationships/image" Target="../media/image2.png"/><Relationship Id="rId9" Type="http://schemas.openxmlformats.org/officeDocument/2006/relationships/image" Target="../media/image21.jp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23.xml"/><Relationship Id="rId1" Type="http://schemas.openxmlformats.org/officeDocument/2006/relationships/slideLayout" Target="../slideLayouts/slideLayout11.xml"/><Relationship Id="rId5" Type="http://schemas.openxmlformats.org/officeDocument/2006/relationships/image" Target="../media/image23.png"/><Relationship Id="rId4" Type="http://schemas.openxmlformats.org/officeDocument/2006/relationships/image" Target="../media/image22.emf"/></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microsoft.com/office/2018/10/relationships/comments" Target="../comments/modernComment_13A_0.xml"/><Relationship Id="rId7"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12.xml"/><Relationship Id="rId5" Type="http://schemas.openxmlformats.org/officeDocument/2006/relationships/image" Target="../media/image39.png"/><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12.xml"/><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8" Type="http://schemas.openxmlformats.org/officeDocument/2006/relationships/hyperlink" Target="file:////FHF-DATA-AKL-01/Company/M&amp;amp;F/FUNDRAISING/Relationship%20Fundraising/Schools/Education%20Pack%202023/Year%207-8/Resources/Ngu's%20Jounrey%20to%20Sight" TargetMode="External"/><Relationship Id="rId13" Type="http://schemas.openxmlformats.org/officeDocument/2006/relationships/hyperlink" Target="https://www.hollows.org.nz/longform/asilika" TargetMode="External"/><Relationship Id="rId3" Type="http://schemas.openxmlformats.org/officeDocument/2006/relationships/image" Target="../media/image2.png"/><Relationship Id="rId7" Type="http://schemas.openxmlformats.org/officeDocument/2006/relationships/hyperlink" Target="file:////FHF-DATA-AKL-01/Company/M&amp;amp;F/FUNDRAISING/Relationship%20Fundraising/Schools/Education%20Pack%202023/Year%207-8/Resources/Elizabeth%20can%20now%20see%20a%20future" TargetMode="External"/><Relationship Id="rId12" Type="http://schemas.openxmlformats.org/officeDocument/2006/relationships/hyperlink" Target="https://www.hollows.org.nz/longform/peni" TargetMode="External"/><Relationship Id="rId2" Type="http://schemas.openxmlformats.org/officeDocument/2006/relationships/notesSlide" Target="../notesSlides/notesSlide39.xml"/><Relationship Id="rId1" Type="http://schemas.openxmlformats.org/officeDocument/2006/relationships/slideLayout" Target="../slideLayouts/slideLayout12.xml"/><Relationship Id="rId6" Type="http://schemas.openxmlformats.org/officeDocument/2006/relationships/hyperlink" Target="https://www.youtube.com/watch?v=8dhzviz91No&amp;t=1s" TargetMode="External"/><Relationship Id="rId11" Type="http://schemas.openxmlformats.org/officeDocument/2006/relationships/hyperlink" Target="https://www.hollows.org.nz/longform/aariv-kiaan" TargetMode="External"/><Relationship Id="rId5" Type="http://schemas.openxmlformats.org/officeDocument/2006/relationships/image" Target="../media/image43.png"/><Relationship Id="rId10" Type="http://schemas.openxmlformats.org/officeDocument/2006/relationships/hyperlink" Target="https://www.hollows.org.nz/longform/jone" TargetMode="External"/><Relationship Id="rId4" Type="http://schemas.openxmlformats.org/officeDocument/2006/relationships/image" Target="../media/image42.png"/><Relationship Id="rId9" Type="http://schemas.openxmlformats.org/officeDocument/2006/relationships/hyperlink" Target="file:////FHF-DATA-AKL-01/Company/M&amp;amp;F/FUNDRAISING/Relationship%20Fundraising/Schools/Education%20Pack%202023/Year%207-8/Resources/Daniel%20and%20Duke"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12.xml"/><Relationship Id="rId4" Type="http://schemas.openxmlformats.org/officeDocument/2006/relationships/image" Target="../media/image44.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12.xml"/><Relationship Id="rId4"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13"/>
        <p:cNvGrpSpPr/>
        <p:nvPr/>
      </p:nvGrpSpPr>
      <p:grpSpPr>
        <a:xfrm>
          <a:off x="0" y="0"/>
          <a:ext cx="0" cy="0"/>
          <a:chOff x="0" y="0"/>
          <a:chExt cx="0" cy="0"/>
        </a:xfrm>
      </p:grpSpPr>
      <p:sp>
        <p:nvSpPr>
          <p:cNvPr id="114" name="Google Shape;114;p26"/>
          <p:cNvSpPr txBox="1"/>
          <p:nvPr/>
        </p:nvSpPr>
        <p:spPr>
          <a:xfrm>
            <a:off x="313800" y="324450"/>
            <a:ext cx="8516400" cy="4494600"/>
          </a:xfrm>
          <a:prstGeom prst="rect">
            <a:avLst/>
          </a:prstGeom>
          <a:noFill/>
          <a:ln w="38100" cap="flat" cmpd="sng">
            <a:solidFill>
              <a:srgbClr val="EE6C3A"/>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p:txBody>
      </p:sp>
      <p:pic>
        <p:nvPicPr>
          <p:cNvPr id="5" name="Picture 4" descr="A logo for a company">
            <a:extLst>
              <a:ext uri="{FF2B5EF4-FFF2-40B4-BE49-F238E27FC236}">
                <a16:creationId xmlns:a16="http://schemas.microsoft.com/office/drawing/2014/main" id="{9FA6947C-4D94-C1CA-0D40-531D243D15E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957777" y="834293"/>
            <a:ext cx="3228446" cy="2175640"/>
          </a:xfrm>
          <a:prstGeom prst="rect">
            <a:avLst/>
          </a:prstGeom>
        </p:spPr>
      </p:pic>
      <p:sp>
        <p:nvSpPr>
          <p:cNvPr id="115" name="Google Shape;115;p26"/>
          <p:cNvSpPr txBox="1">
            <a:spLocks noGrp="1"/>
          </p:cNvSpPr>
          <p:nvPr>
            <p:ph type="body" idx="4294967295"/>
          </p:nvPr>
        </p:nvSpPr>
        <p:spPr>
          <a:xfrm>
            <a:off x="919500" y="2355139"/>
            <a:ext cx="7305000" cy="649500"/>
          </a:xfrm>
          <a:prstGeom prst="rect">
            <a:avLst/>
          </a:prstGeom>
        </p:spPr>
        <p:txBody>
          <a:bodyPr spcFirstLastPara="1" wrap="square" lIns="93500" tIns="93500" rIns="93500" bIns="93500" anchor="t" anchorCtr="0">
            <a:noAutofit/>
          </a:bodyPr>
          <a:lstStyle/>
          <a:p>
            <a:pPr marL="0" lvl="0" indent="0" algn="ctr" rtl="0">
              <a:lnSpc>
                <a:spcPct val="100000"/>
              </a:lnSpc>
              <a:spcBef>
                <a:spcPts val="0"/>
              </a:spcBef>
              <a:spcAft>
                <a:spcPts val="0"/>
              </a:spcAft>
              <a:buNone/>
            </a:pPr>
            <a:r>
              <a:rPr lang="en-GB" sz="3200" b="1" dirty="0">
                <a:solidFill>
                  <a:srgbClr val="000000"/>
                </a:solidFill>
                <a:latin typeface="Proxima Nova" panose="02000506030000020004" pitchFamily="2" charset="0"/>
                <a:ea typeface="Abel"/>
                <a:cs typeface="Abel"/>
                <a:sym typeface="Abel"/>
              </a:rPr>
              <a:t>What challenges do some people face in our world? </a:t>
            </a:r>
          </a:p>
          <a:p>
            <a:pPr marL="0" lvl="0" indent="0" algn="ctr" rtl="0">
              <a:lnSpc>
                <a:spcPct val="100000"/>
              </a:lnSpc>
              <a:spcBef>
                <a:spcPts val="0"/>
              </a:spcBef>
              <a:spcAft>
                <a:spcPts val="0"/>
              </a:spcAft>
              <a:buNone/>
            </a:pPr>
            <a:r>
              <a:rPr lang="en-GB" sz="3200" i="1" dirty="0">
                <a:solidFill>
                  <a:srgbClr val="000000"/>
                </a:solidFill>
                <a:latin typeface="Proxima Nova" panose="02000506030000020004" pitchFamily="2" charset="0"/>
                <a:ea typeface="Abel"/>
                <a:cs typeface="Abel"/>
                <a:sym typeface="Abel"/>
              </a:rPr>
              <a:t>and</a:t>
            </a:r>
          </a:p>
          <a:p>
            <a:pPr marL="0" lvl="0" indent="0" algn="ctr" rtl="0">
              <a:lnSpc>
                <a:spcPct val="100000"/>
              </a:lnSpc>
              <a:spcBef>
                <a:spcPts val="0"/>
              </a:spcBef>
              <a:spcAft>
                <a:spcPts val="0"/>
              </a:spcAft>
              <a:buNone/>
            </a:pPr>
            <a:r>
              <a:rPr lang="en-GB" sz="3200" b="1" dirty="0">
                <a:solidFill>
                  <a:srgbClr val="000000"/>
                </a:solidFill>
                <a:latin typeface="Proxima Nova" panose="02000506030000020004" pitchFamily="2" charset="0"/>
                <a:ea typeface="Abel"/>
                <a:cs typeface="Abel"/>
                <a:sym typeface="Abel"/>
              </a:rPr>
              <a:t>What consequences does this have?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83"/>
        <p:cNvGrpSpPr/>
        <p:nvPr/>
      </p:nvGrpSpPr>
      <p:grpSpPr>
        <a:xfrm>
          <a:off x="0" y="0"/>
          <a:ext cx="0" cy="0"/>
          <a:chOff x="0" y="0"/>
          <a:chExt cx="0" cy="0"/>
        </a:xfrm>
      </p:grpSpPr>
      <p:sp>
        <p:nvSpPr>
          <p:cNvPr id="184" name="Google Shape;184;p35"/>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endParaRPr/>
          </a:p>
        </p:txBody>
      </p:sp>
      <p:sp>
        <p:nvSpPr>
          <p:cNvPr id="185" name="Google Shape;185;p35"/>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rmAutofit/>
          </a:bodyPr>
          <a:lstStyle/>
          <a:p>
            <a:pPr marL="0" lvl="0" indent="0" algn="l" rtl="0">
              <a:spcBef>
                <a:spcPts val="800"/>
              </a:spcBef>
              <a:spcAft>
                <a:spcPts val="1200"/>
              </a:spcAft>
              <a:buNone/>
            </a:pPr>
            <a:endParaRPr/>
          </a:p>
        </p:txBody>
      </p:sp>
      <p:pic>
        <p:nvPicPr>
          <p:cNvPr id="186" name="Google Shape;186;p35"/>
          <p:cNvPicPr preferRelativeResize="0"/>
          <p:nvPr/>
        </p:nvPicPr>
        <p:blipFill>
          <a:blip r:embed="rId3">
            <a:alphaModFix/>
          </a:blip>
          <a:stretch>
            <a:fillRect/>
          </a:stretch>
        </p:blipFill>
        <p:spPr>
          <a:xfrm>
            <a:off x="314325" y="0"/>
            <a:ext cx="8515350" cy="514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90"/>
        <p:cNvGrpSpPr/>
        <p:nvPr/>
      </p:nvGrpSpPr>
      <p:grpSpPr>
        <a:xfrm>
          <a:off x="0" y="0"/>
          <a:ext cx="0" cy="0"/>
          <a:chOff x="0" y="0"/>
          <a:chExt cx="0" cy="0"/>
        </a:xfrm>
      </p:grpSpPr>
      <p:sp>
        <p:nvSpPr>
          <p:cNvPr id="191" name="Google Shape;191;p3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endParaRPr/>
          </a:p>
        </p:txBody>
      </p:sp>
      <p:sp>
        <p:nvSpPr>
          <p:cNvPr id="192" name="Google Shape;192;p36"/>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rmAutofit/>
          </a:bodyPr>
          <a:lstStyle/>
          <a:p>
            <a:pPr marL="0" lvl="0" indent="0" algn="l" rtl="0">
              <a:spcBef>
                <a:spcPts val="800"/>
              </a:spcBef>
              <a:spcAft>
                <a:spcPts val="1200"/>
              </a:spcAft>
              <a:buNone/>
            </a:pPr>
            <a:endParaRPr/>
          </a:p>
        </p:txBody>
      </p:sp>
      <p:pic>
        <p:nvPicPr>
          <p:cNvPr id="193" name="Google Shape;193;p36"/>
          <p:cNvPicPr preferRelativeResize="0"/>
          <p:nvPr/>
        </p:nvPicPr>
        <p:blipFill>
          <a:blip r:embed="rId3">
            <a:alphaModFix/>
          </a:blip>
          <a:stretch>
            <a:fillRect/>
          </a:stretch>
        </p:blipFill>
        <p:spPr>
          <a:xfrm>
            <a:off x="975360" y="0"/>
            <a:ext cx="7193280" cy="5143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7"/>
          <p:cNvSpPr/>
          <p:nvPr/>
        </p:nvSpPr>
        <p:spPr>
          <a:xfrm rot="-5400000">
            <a:off x="7266450" y="3317475"/>
            <a:ext cx="1999800" cy="1482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00" name="Google Shape;200;p37"/>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01" name="Google Shape;201;p37"/>
          <p:cNvSpPr txBox="1">
            <a:spLocks noGrp="1"/>
          </p:cNvSpPr>
          <p:nvPr>
            <p:ph type="body" idx="1"/>
          </p:nvPr>
        </p:nvSpPr>
        <p:spPr>
          <a:xfrm>
            <a:off x="2532800" y="1419000"/>
            <a:ext cx="5820900" cy="3151200"/>
          </a:xfrm>
          <a:prstGeom prst="rect">
            <a:avLst/>
          </a:prstGeom>
          <a:noFill/>
          <a:ln>
            <a:noFill/>
          </a:ln>
        </p:spPr>
        <p:txBody>
          <a:bodyPr spcFirstLastPara="1" wrap="square" lIns="68575" tIns="34275" rIns="68575" bIns="34275" anchor="t" anchorCtr="0">
            <a:normAutofit fontScale="85000" lnSpcReduction="20000"/>
          </a:bodyPr>
          <a:lstStyle/>
          <a:p>
            <a:pPr marL="0" lvl="0" indent="0" algn="l" rtl="0">
              <a:lnSpc>
                <a:spcPct val="115000"/>
              </a:lnSpc>
              <a:spcBef>
                <a:spcPts val="800"/>
              </a:spcBef>
              <a:spcAft>
                <a:spcPts val="0"/>
              </a:spcAft>
              <a:buNone/>
            </a:pPr>
            <a:r>
              <a:rPr lang="en-GB" sz="2900" dirty="0">
                <a:solidFill>
                  <a:schemeClr val="dk1"/>
                </a:solidFill>
              </a:rPr>
              <a:t>Having reviewed the quotes, what kind of person do you think Fred Hollows was?</a:t>
            </a:r>
            <a:endParaRPr sz="2900" dirty="0">
              <a:solidFill>
                <a:schemeClr val="dk1"/>
              </a:solidFill>
            </a:endParaRPr>
          </a:p>
          <a:p>
            <a:pPr marL="0" lvl="0" indent="0" algn="l" rtl="0">
              <a:lnSpc>
                <a:spcPct val="115000"/>
              </a:lnSpc>
              <a:spcBef>
                <a:spcPts val="800"/>
              </a:spcBef>
              <a:spcAft>
                <a:spcPts val="0"/>
              </a:spcAft>
              <a:buNone/>
            </a:pPr>
            <a:r>
              <a:rPr lang="en-GB" sz="2900" dirty="0">
                <a:solidFill>
                  <a:schemeClr val="dk1"/>
                </a:solidFill>
              </a:rPr>
              <a:t>Write .. </a:t>
            </a:r>
            <a:endParaRPr sz="2900" dirty="0">
              <a:solidFill>
                <a:schemeClr val="dk1"/>
              </a:solidFill>
            </a:endParaRPr>
          </a:p>
          <a:p>
            <a:pPr marL="0" lvl="0" indent="0" algn="l" rtl="0">
              <a:lnSpc>
                <a:spcPct val="115000"/>
              </a:lnSpc>
              <a:spcBef>
                <a:spcPts val="800"/>
              </a:spcBef>
              <a:spcAft>
                <a:spcPts val="0"/>
              </a:spcAft>
              <a:buNone/>
            </a:pPr>
            <a:r>
              <a:rPr lang="en-GB" sz="2900" b="1" dirty="0">
                <a:solidFill>
                  <a:schemeClr val="dk1"/>
                </a:solidFill>
              </a:rPr>
              <a:t>Three</a:t>
            </a:r>
            <a:r>
              <a:rPr lang="en-GB" sz="2900" dirty="0">
                <a:solidFill>
                  <a:schemeClr val="dk1"/>
                </a:solidFill>
              </a:rPr>
              <a:t> things you have noticed</a:t>
            </a:r>
            <a:endParaRPr sz="2900" dirty="0">
              <a:solidFill>
                <a:schemeClr val="dk1"/>
              </a:solidFill>
            </a:endParaRPr>
          </a:p>
          <a:p>
            <a:pPr marL="0" lvl="0" indent="0" algn="l" rtl="0">
              <a:lnSpc>
                <a:spcPct val="115000"/>
              </a:lnSpc>
              <a:spcBef>
                <a:spcPts val="800"/>
              </a:spcBef>
              <a:spcAft>
                <a:spcPts val="0"/>
              </a:spcAft>
              <a:buNone/>
            </a:pPr>
            <a:r>
              <a:rPr lang="en-GB" sz="2900" b="1" dirty="0">
                <a:solidFill>
                  <a:schemeClr val="dk1"/>
                </a:solidFill>
              </a:rPr>
              <a:t>Two</a:t>
            </a:r>
            <a:r>
              <a:rPr lang="en-GB" sz="2900" dirty="0">
                <a:solidFill>
                  <a:schemeClr val="dk1"/>
                </a:solidFill>
              </a:rPr>
              <a:t> questions you have </a:t>
            </a:r>
            <a:endParaRPr sz="2900" dirty="0">
              <a:solidFill>
                <a:schemeClr val="dk1"/>
              </a:solidFill>
            </a:endParaRPr>
          </a:p>
          <a:p>
            <a:pPr marL="0" lvl="0" indent="0" algn="l" rtl="0">
              <a:lnSpc>
                <a:spcPct val="115000"/>
              </a:lnSpc>
              <a:spcBef>
                <a:spcPts val="800"/>
              </a:spcBef>
              <a:spcAft>
                <a:spcPts val="0"/>
              </a:spcAft>
              <a:buNone/>
            </a:pPr>
            <a:r>
              <a:rPr lang="en-GB" sz="2900" b="1" dirty="0">
                <a:solidFill>
                  <a:schemeClr val="dk1"/>
                </a:solidFill>
              </a:rPr>
              <a:t>One</a:t>
            </a:r>
            <a:r>
              <a:rPr lang="en-GB" sz="2900" dirty="0">
                <a:solidFill>
                  <a:schemeClr val="dk1"/>
                </a:solidFill>
              </a:rPr>
              <a:t> thing you want to know about</a:t>
            </a:r>
            <a:endParaRPr sz="2900" dirty="0">
              <a:solidFill>
                <a:schemeClr val="dk1"/>
              </a:solidFill>
            </a:endParaRPr>
          </a:p>
        </p:txBody>
      </p:sp>
      <p:sp>
        <p:nvSpPr>
          <p:cNvPr id="202" name="Google Shape;202;p37"/>
          <p:cNvSpPr txBox="1">
            <a:spLocks noGrp="1"/>
          </p:cNvSpPr>
          <p:nvPr>
            <p:ph type="title"/>
          </p:nvPr>
        </p:nvSpPr>
        <p:spPr>
          <a:xfrm>
            <a:off x="628650" y="424800"/>
            <a:ext cx="82071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Activity 1: Review</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sz="3022" b="1"/>
              <a:t>3 - 2 - 1</a:t>
            </a:r>
            <a:endParaRPr sz="3022"/>
          </a:p>
        </p:txBody>
      </p:sp>
      <p:pic>
        <p:nvPicPr>
          <p:cNvPr id="203" name="Google Shape;203;p37"/>
          <p:cNvPicPr preferRelativeResize="0"/>
          <p:nvPr/>
        </p:nvPicPr>
        <p:blipFill>
          <a:blip r:embed="rId4">
            <a:alphaModFix/>
          </a:blip>
          <a:stretch>
            <a:fillRect/>
          </a:stretch>
        </p:blipFill>
        <p:spPr>
          <a:xfrm>
            <a:off x="628650" y="1419000"/>
            <a:ext cx="1428750" cy="14287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8"/>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FFFFFF"/>
              </a:solidFill>
              <a:effectLst/>
              <a:uLnTx/>
              <a:uFillTx/>
              <a:latin typeface="Calibri"/>
              <a:ea typeface="Calibri"/>
              <a:cs typeface="Calibri"/>
              <a:sym typeface="Calibri"/>
            </a:endParaRPr>
          </a:p>
        </p:txBody>
      </p:sp>
      <p:pic>
        <p:nvPicPr>
          <p:cNvPr id="134" name="Google Shape;134;p28"/>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35" name="Google Shape;135;p28"/>
          <p:cNvSpPr txBox="1">
            <a:spLocks noGrp="1"/>
          </p:cNvSpPr>
          <p:nvPr>
            <p:ph type="body" idx="1"/>
          </p:nvPr>
        </p:nvSpPr>
        <p:spPr>
          <a:xfrm>
            <a:off x="628650" y="1639773"/>
            <a:ext cx="7176000" cy="2783400"/>
          </a:xfrm>
          <a:prstGeom prst="rect">
            <a:avLst/>
          </a:prstGeom>
          <a:noFill/>
          <a:ln>
            <a:noFill/>
          </a:ln>
        </p:spPr>
        <p:txBody>
          <a:bodyPr spcFirstLastPara="1" wrap="square" lIns="68575" tIns="34275" rIns="68575" bIns="34275" anchor="t" anchorCtr="0">
            <a:normAutofit fontScale="92500" lnSpcReduction="10000"/>
          </a:bodyPr>
          <a:lstStyle/>
          <a:p>
            <a:pPr marL="520700" indent="-457200">
              <a:lnSpc>
                <a:spcPct val="110000"/>
              </a:lnSpc>
              <a:buSzPts val="2600"/>
            </a:pPr>
            <a:r>
              <a:rPr lang="en-GB" sz="2600" dirty="0">
                <a:solidFill>
                  <a:schemeClr val="dk1"/>
                </a:solidFill>
              </a:rPr>
              <a:t>Get into pairs</a:t>
            </a:r>
            <a:endParaRPr sz="2600" dirty="0">
              <a:solidFill>
                <a:schemeClr val="dk1"/>
              </a:solidFill>
            </a:endParaRPr>
          </a:p>
          <a:p>
            <a:pPr marL="520700" indent="-457200">
              <a:lnSpc>
                <a:spcPct val="110000"/>
              </a:lnSpc>
              <a:buSzPts val="2600"/>
            </a:pPr>
            <a:r>
              <a:rPr lang="en-GB" sz="2600" dirty="0">
                <a:solidFill>
                  <a:schemeClr val="dk1"/>
                </a:solidFill>
              </a:rPr>
              <a:t>Take turns wearing the blindfold and lead your partner around the classroom. </a:t>
            </a:r>
            <a:r>
              <a:rPr lang="en-GB" sz="2600" i="1" dirty="0">
                <a:solidFill>
                  <a:schemeClr val="dk1"/>
                </a:solidFill>
              </a:rPr>
              <a:t>You will need to help them by describing the surroundings and avoiding obstacles!</a:t>
            </a:r>
            <a:endParaRPr sz="2600" dirty="0">
              <a:solidFill>
                <a:schemeClr val="dk1"/>
              </a:solidFill>
            </a:endParaRPr>
          </a:p>
          <a:p>
            <a:pPr marL="520700" indent="-457200">
              <a:lnSpc>
                <a:spcPct val="110000"/>
              </a:lnSpc>
              <a:buSzPts val="2600"/>
            </a:pPr>
            <a:r>
              <a:rPr lang="en-GB" sz="2600" dirty="0">
                <a:solidFill>
                  <a:schemeClr val="dk1"/>
                </a:solidFill>
              </a:rPr>
              <a:t>After a few minutes, switch the roles. </a:t>
            </a:r>
            <a:endParaRPr sz="2600" dirty="0">
              <a:solidFill>
                <a:schemeClr val="dk1"/>
              </a:solidFill>
            </a:endParaRPr>
          </a:p>
        </p:txBody>
      </p:sp>
      <p:sp>
        <p:nvSpPr>
          <p:cNvPr id="136" name="Google Shape;136;p28"/>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dirty="0">
                <a:solidFill>
                  <a:srgbClr val="9DBCB4"/>
                </a:solidFill>
              </a:rPr>
              <a:t>Activity 2: </a:t>
            </a:r>
            <a:endParaRPr sz="2400" b="1" dirty="0"/>
          </a:p>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What might vision loss feel like?</a:t>
            </a:r>
            <a:endParaRPr sz="3133" dirty="0"/>
          </a:p>
        </p:txBody>
      </p:sp>
      <p:pic>
        <p:nvPicPr>
          <p:cNvPr id="137" name="Google Shape;137;p28"/>
          <p:cNvPicPr preferRelativeResize="0"/>
          <p:nvPr/>
        </p:nvPicPr>
        <p:blipFill>
          <a:blip r:embed="rId4">
            <a:alphaModFix/>
          </a:blip>
          <a:stretch>
            <a:fillRect/>
          </a:stretch>
        </p:blipFill>
        <p:spPr>
          <a:xfrm>
            <a:off x="7598450" y="501000"/>
            <a:ext cx="994200" cy="994200"/>
          </a:xfrm>
          <a:prstGeom prst="rect">
            <a:avLst/>
          </a:prstGeom>
          <a:noFill/>
          <a:ln>
            <a:noFill/>
          </a:ln>
        </p:spPr>
      </p:pic>
    </p:spTree>
    <p:extLst>
      <p:ext uri="{BB962C8B-B14F-4D97-AF65-F5344CB8AC3E}">
        <p14:creationId xmlns:p14="http://schemas.microsoft.com/office/powerpoint/2010/main" val="27114934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9"/>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20" name="Google Shape;220;p39"/>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21" name="Google Shape;221;p39"/>
          <p:cNvSpPr txBox="1">
            <a:spLocks noGrp="1"/>
          </p:cNvSpPr>
          <p:nvPr>
            <p:ph type="body" idx="1"/>
          </p:nvPr>
        </p:nvSpPr>
        <p:spPr>
          <a:xfrm>
            <a:off x="2185500" y="1473607"/>
            <a:ext cx="5914200" cy="3357300"/>
          </a:xfrm>
          <a:prstGeom prst="rect">
            <a:avLst/>
          </a:prstGeom>
          <a:noFill/>
          <a:ln>
            <a:noFill/>
          </a:ln>
        </p:spPr>
        <p:txBody>
          <a:bodyPr spcFirstLastPara="1" wrap="square" lIns="68575" tIns="34275" rIns="68575" bIns="34275" anchor="t" anchorCtr="0">
            <a:normAutofit lnSpcReduction="10000"/>
          </a:bodyPr>
          <a:lstStyle/>
          <a:p>
            <a:pPr marL="587375" lvl="0" indent="-457200" algn="l" rtl="0">
              <a:lnSpc>
                <a:spcPct val="115000"/>
              </a:lnSpc>
              <a:spcBef>
                <a:spcPts val="800"/>
              </a:spcBef>
              <a:spcAft>
                <a:spcPts val="0"/>
              </a:spcAft>
              <a:buClr>
                <a:schemeClr val="dk1"/>
              </a:buClr>
              <a:buSzPct val="100000"/>
              <a:buFont typeface="+mj-lt"/>
              <a:buAutoNum type="arabicPeriod"/>
            </a:pPr>
            <a:r>
              <a:rPr lang="en-NZ" sz="2000" dirty="0">
                <a:solidFill>
                  <a:schemeClr val="dk1"/>
                </a:solidFill>
              </a:rPr>
              <a:t>How did it feel to wear the blindfold or eye patch? Was it hard to walk around without seeing?</a:t>
            </a:r>
          </a:p>
          <a:p>
            <a:pPr marL="587375" lvl="0" indent="-457200" algn="l" rtl="0">
              <a:lnSpc>
                <a:spcPct val="115000"/>
              </a:lnSpc>
              <a:spcBef>
                <a:spcPts val="800"/>
              </a:spcBef>
              <a:spcAft>
                <a:spcPts val="0"/>
              </a:spcAft>
              <a:buClr>
                <a:schemeClr val="dk1"/>
              </a:buClr>
              <a:buSzPct val="100000"/>
              <a:buFont typeface="+mj-lt"/>
              <a:buAutoNum type="arabicPeriod"/>
            </a:pPr>
            <a:r>
              <a:rPr lang="en-NZ" sz="2000" dirty="0">
                <a:solidFill>
                  <a:schemeClr val="dk1"/>
                </a:solidFill>
              </a:rPr>
              <a:t>How do you think this activity helped you understand what it might be like to have trouble seeing or be blind?</a:t>
            </a:r>
          </a:p>
          <a:p>
            <a:pPr marL="587375" lvl="0" indent="-457200" algn="l" rtl="0">
              <a:lnSpc>
                <a:spcPct val="115000"/>
              </a:lnSpc>
              <a:spcBef>
                <a:spcPts val="800"/>
              </a:spcBef>
              <a:spcAft>
                <a:spcPts val="0"/>
              </a:spcAft>
              <a:buClr>
                <a:schemeClr val="dk1"/>
              </a:buClr>
              <a:buSzPct val="100000"/>
              <a:buFont typeface="+mj-lt"/>
              <a:buAutoNum type="arabicPeriod"/>
            </a:pPr>
            <a:r>
              <a:rPr lang="en-GB" sz="2000" dirty="0">
                <a:solidFill>
                  <a:schemeClr val="dk1"/>
                </a:solidFill>
              </a:rPr>
              <a:t>How might people feel excluded (left out) if they experienced the challenge of poor eyesight?</a:t>
            </a:r>
            <a:endParaRPr sz="2000" dirty="0">
              <a:solidFill>
                <a:schemeClr val="dk1"/>
              </a:solidFill>
            </a:endParaRPr>
          </a:p>
        </p:txBody>
      </p:sp>
      <p:sp>
        <p:nvSpPr>
          <p:cNvPr id="222" name="Google Shape;222;p39"/>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Activity 2: Reflection</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sz="3133" b="1"/>
              <a:t>What might vision loss feel like?</a:t>
            </a:r>
            <a:endParaRPr sz="3133"/>
          </a:p>
        </p:txBody>
      </p:sp>
      <p:pic>
        <p:nvPicPr>
          <p:cNvPr id="223" name="Google Shape;223;p39"/>
          <p:cNvPicPr preferRelativeResize="0"/>
          <p:nvPr/>
        </p:nvPicPr>
        <p:blipFill>
          <a:blip r:embed="rId4">
            <a:alphaModFix/>
          </a:blip>
          <a:stretch>
            <a:fillRect/>
          </a:stretch>
        </p:blipFill>
        <p:spPr>
          <a:xfrm>
            <a:off x="628650" y="1619950"/>
            <a:ext cx="1428750" cy="1428750"/>
          </a:xfrm>
          <a:prstGeom prst="rect">
            <a:avLst/>
          </a:prstGeom>
          <a:noFill/>
          <a:ln>
            <a:noFill/>
          </a:ln>
        </p:spPr>
      </p:pic>
    </p:spTree>
    <p:extLst>
      <p:ext uri="{BB962C8B-B14F-4D97-AF65-F5344CB8AC3E}">
        <p14:creationId xmlns:p14="http://schemas.microsoft.com/office/powerpoint/2010/main" val="2427133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30"/>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54" name="Google Shape;154;p30"/>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55" name="Google Shape;155;p30"/>
          <p:cNvSpPr txBox="1">
            <a:spLocks noGrp="1"/>
          </p:cNvSpPr>
          <p:nvPr>
            <p:ph type="body" idx="1"/>
          </p:nvPr>
        </p:nvSpPr>
        <p:spPr>
          <a:xfrm>
            <a:off x="2560075" y="1781175"/>
            <a:ext cx="5761500" cy="2783400"/>
          </a:xfrm>
          <a:prstGeom prst="rect">
            <a:avLst/>
          </a:prstGeom>
          <a:noFill/>
          <a:ln>
            <a:noFill/>
          </a:ln>
        </p:spPr>
        <p:txBody>
          <a:bodyPr spcFirstLastPara="1" wrap="square" lIns="68575" tIns="34275" rIns="68575" bIns="34275" anchor="t" anchorCtr="0">
            <a:normAutofit/>
          </a:bodyPr>
          <a:lstStyle/>
          <a:p>
            <a:pPr marL="0" lvl="2" indent="0" algn="l" rtl="0">
              <a:spcBef>
                <a:spcPts val="400"/>
              </a:spcBef>
              <a:spcAft>
                <a:spcPts val="0"/>
              </a:spcAft>
              <a:buNone/>
            </a:pPr>
            <a:r>
              <a:rPr lang="en-GB" sz="2400" dirty="0">
                <a:solidFill>
                  <a:schemeClr val="dk1"/>
                </a:solidFill>
              </a:rPr>
              <a:t>What do </a:t>
            </a:r>
            <a:r>
              <a:rPr lang="en-GB" sz="2400" b="1" dirty="0">
                <a:solidFill>
                  <a:schemeClr val="dk1"/>
                </a:solidFill>
              </a:rPr>
              <a:t>you</a:t>
            </a:r>
            <a:r>
              <a:rPr lang="en-GB" sz="2400" dirty="0">
                <a:solidFill>
                  <a:schemeClr val="dk1"/>
                </a:solidFill>
              </a:rPr>
              <a:t> think blindness is?</a:t>
            </a:r>
            <a:endParaRPr sz="2400" dirty="0">
              <a:solidFill>
                <a:schemeClr val="dk1"/>
              </a:solidFill>
            </a:endParaRPr>
          </a:p>
          <a:p>
            <a:pPr marL="0" lvl="2" indent="0" algn="l" rtl="0">
              <a:spcBef>
                <a:spcPts val="400"/>
              </a:spcBef>
              <a:spcAft>
                <a:spcPts val="0"/>
              </a:spcAft>
              <a:buNone/>
            </a:pPr>
            <a:endParaRPr sz="2400" dirty="0">
              <a:solidFill>
                <a:schemeClr val="dk1"/>
              </a:solidFill>
            </a:endParaRPr>
          </a:p>
          <a:p>
            <a:pPr marL="0" lvl="2" indent="0" algn="l" rtl="0">
              <a:spcBef>
                <a:spcPts val="400"/>
              </a:spcBef>
              <a:spcAft>
                <a:spcPts val="0"/>
              </a:spcAft>
              <a:buNone/>
            </a:pPr>
            <a:r>
              <a:rPr lang="en-GB" sz="2400" dirty="0">
                <a:solidFill>
                  <a:schemeClr val="dk1"/>
                </a:solidFill>
              </a:rPr>
              <a:t>Do you know of anyone who is blind, or who has trouble seeing?</a:t>
            </a:r>
            <a:endParaRPr sz="2400" dirty="0">
              <a:solidFill>
                <a:schemeClr val="dk1"/>
              </a:solidFill>
            </a:endParaRPr>
          </a:p>
        </p:txBody>
      </p:sp>
      <p:sp>
        <p:nvSpPr>
          <p:cNvPr id="156" name="Google Shape;156;p30"/>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Class Discussion</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sz="3133" b="1"/>
              <a:t>What is Blindness? </a:t>
            </a:r>
            <a:endParaRPr sz="3133"/>
          </a:p>
        </p:txBody>
      </p:sp>
      <p:pic>
        <p:nvPicPr>
          <p:cNvPr id="157" name="Google Shape;157;p30"/>
          <p:cNvPicPr preferRelativeResize="0"/>
          <p:nvPr/>
        </p:nvPicPr>
        <p:blipFill>
          <a:blip r:embed="rId4">
            <a:alphaModFix/>
          </a:blip>
          <a:stretch>
            <a:fillRect/>
          </a:stretch>
        </p:blipFill>
        <p:spPr>
          <a:xfrm>
            <a:off x="822425" y="1712030"/>
            <a:ext cx="1428750" cy="14287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1"/>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64" name="Google Shape;164;p31"/>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65" name="Google Shape;165;p31"/>
          <p:cNvSpPr txBox="1">
            <a:spLocks noGrp="1"/>
          </p:cNvSpPr>
          <p:nvPr>
            <p:ph type="body" idx="1"/>
          </p:nvPr>
        </p:nvSpPr>
        <p:spPr>
          <a:xfrm>
            <a:off x="628650" y="1575648"/>
            <a:ext cx="7579800" cy="2783400"/>
          </a:xfrm>
          <a:prstGeom prst="rect">
            <a:avLst/>
          </a:prstGeom>
          <a:noFill/>
          <a:ln>
            <a:noFill/>
          </a:ln>
        </p:spPr>
        <p:txBody>
          <a:bodyPr spcFirstLastPara="1" wrap="square" lIns="68575" tIns="34275" rIns="68575" bIns="34275" anchor="t" anchorCtr="0">
            <a:normAutofit fontScale="62500" lnSpcReduction="20000"/>
          </a:bodyPr>
          <a:lstStyle/>
          <a:p>
            <a:pPr marL="0" lvl="2" indent="0" algn="l" rtl="0">
              <a:lnSpc>
                <a:spcPct val="120000"/>
              </a:lnSpc>
              <a:spcBef>
                <a:spcPts val="400"/>
              </a:spcBef>
              <a:spcAft>
                <a:spcPts val="600"/>
              </a:spcAft>
              <a:buNone/>
            </a:pPr>
            <a:r>
              <a:rPr lang="en-NZ" sz="3285" b="1" dirty="0">
                <a:solidFill>
                  <a:schemeClr val="dk1"/>
                </a:solidFill>
              </a:rPr>
              <a:t>Blindness </a:t>
            </a:r>
            <a:r>
              <a:rPr lang="en-NZ" sz="3285" dirty="0">
                <a:solidFill>
                  <a:schemeClr val="dk1"/>
                </a:solidFill>
              </a:rPr>
              <a:t>can refer to people who have no light perception, but also to some people who have very poor vision, below a certain standard, even when wearing their glasses.</a:t>
            </a:r>
            <a:endParaRPr sz="3285" dirty="0">
              <a:solidFill>
                <a:schemeClr val="dk1"/>
              </a:solidFill>
            </a:endParaRPr>
          </a:p>
          <a:p>
            <a:pPr marL="0" lvl="2" indent="0" algn="l" rtl="0">
              <a:lnSpc>
                <a:spcPct val="120000"/>
              </a:lnSpc>
              <a:spcBef>
                <a:spcPts val="400"/>
              </a:spcBef>
              <a:spcAft>
                <a:spcPts val="600"/>
              </a:spcAft>
              <a:buNone/>
            </a:pPr>
            <a:r>
              <a:rPr lang="en-GB" sz="3285" dirty="0">
                <a:solidFill>
                  <a:schemeClr val="dk1"/>
                </a:solidFill>
              </a:rPr>
              <a:t>This can be caused by diseases, injuries, or conditions that people are born with (this is called </a:t>
            </a:r>
            <a:r>
              <a:rPr lang="en-GB" sz="3285" i="1" dirty="0">
                <a:solidFill>
                  <a:schemeClr val="dk1"/>
                </a:solidFill>
              </a:rPr>
              <a:t>genetic</a:t>
            </a:r>
            <a:r>
              <a:rPr lang="en-GB" sz="3285" dirty="0">
                <a:solidFill>
                  <a:schemeClr val="dk1"/>
                </a:solidFill>
              </a:rPr>
              <a:t>). </a:t>
            </a:r>
            <a:endParaRPr sz="3285" dirty="0">
              <a:solidFill>
                <a:schemeClr val="dk1"/>
              </a:solidFill>
            </a:endParaRPr>
          </a:p>
          <a:p>
            <a:pPr marL="0" lvl="2" indent="0" algn="l" rtl="0">
              <a:lnSpc>
                <a:spcPct val="120000"/>
              </a:lnSpc>
              <a:spcBef>
                <a:spcPts val="400"/>
              </a:spcBef>
              <a:spcAft>
                <a:spcPts val="600"/>
              </a:spcAft>
              <a:buNone/>
            </a:pPr>
            <a:r>
              <a:rPr lang="en-GB" sz="3285" dirty="0">
                <a:solidFill>
                  <a:schemeClr val="dk1"/>
                </a:solidFill>
              </a:rPr>
              <a:t>People who are blind may use other senses like touch, sound, and smell to navigate their environment.</a:t>
            </a:r>
            <a:endParaRPr sz="3285" dirty="0">
              <a:solidFill>
                <a:schemeClr val="dk1"/>
              </a:solidFill>
            </a:endParaRPr>
          </a:p>
          <a:p>
            <a:pPr marL="0" lvl="2" indent="0" algn="l" rtl="0">
              <a:lnSpc>
                <a:spcPct val="120000"/>
              </a:lnSpc>
              <a:spcBef>
                <a:spcPts val="400"/>
              </a:spcBef>
              <a:spcAft>
                <a:spcPts val="600"/>
              </a:spcAft>
              <a:buNone/>
            </a:pPr>
            <a:endParaRPr sz="3000" dirty="0">
              <a:solidFill>
                <a:schemeClr val="dk1"/>
              </a:solidFill>
            </a:endParaRPr>
          </a:p>
        </p:txBody>
      </p:sp>
      <p:sp>
        <p:nvSpPr>
          <p:cNvPr id="166" name="Google Shape;166;p31"/>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Definitions</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sz="3133" b="1"/>
              <a:t>What is Blindness? </a:t>
            </a:r>
            <a:endParaRPr sz="3133"/>
          </a:p>
        </p:txBody>
      </p:sp>
      <p:pic>
        <p:nvPicPr>
          <p:cNvPr id="167" name="Google Shape;167;p31"/>
          <p:cNvPicPr preferRelativeResize="0"/>
          <p:nvPr/>
        </p:nvPicPr>
        <p:blipFill>
          <a:blip r:embed="rId4">
            <a:alphaModFix/>
          </a:blip>
          <a:stretch>
            <a:fillRect/>
          </a:stretch>
        </p:blipFill>
        <p:spPr>
          <a:xfrm>
            <a:off x="7586375" y="424800"/>
            <a:ext cx="1082475" cy="1082475"/>
          </a:xfrm>
          <a:prstGeom prst="rect">
            <a:avLst/>
          </a:prstGeom>
          <a:noFill/>
          <a:ln>
            <a:noFill/>
          </a:ln>
        </p:spPr>
      </p:pic>
    </p:spTree>
    <p:extLst>
      <p:ext uri="{BB962C8B-B14F-4D97-AF65-F5344CB8AC3E}">
        <p14:creationId xmlns:p14="http://schemas.microsoft.com/office/powerpoint/2010/main" val="19337861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61"/>
          <p:cNvSpPr/>
          <p:nvPr/>
        </p:nvSpPr>
        <p:spPr>
          <a:xfrm rot="-5400000">
            <a:off x="7266450" y="3317475"/>
            <a:ext cx="1999800" cy="1482600"/>
          </a:xfrm>
          <a:prstGeom prst="rtTriangle">
            <a:avLst/>
          </a:prstGeom>
          <a:solidFill>
            <a:srgbClr val="EE6C3A"/>
          </a:solidFill>
          <a:ln>
            <a:noFill/>
          </a:ln>
        </p:spPr>
        <p:txBody>
          <a:bodyPr spcFirstLastPara="1" wrap="square" lIns="68575" tIns="34275" rIns="68575" bIns="34275" anchor="ctr" anchorCtr="0">
            <a:noAutofit/>
          </a:bodyPr>
          <a:lstStyle/>
          <a:p>
            <a:pPr algn="ctr"/>
            <a:endParaRPr>
              <a:solidFill>
                <a:schemeClr val="lt1"/>
              </a:solidFill>
              <a:latin typeface="Calibri"/>
              <a:ea typeface="Calibri"/>
              <a:cs typeface="Calibri"/>
              <a:sym typeface="Calibri"/>
            </a:endParaRPr>
          </a:p>
        </p:txBody>
      </p:sp>
      <p:pic>
        <p:nvPicPr>
          <p:cNvPr id="406" name="Google Shape;406;p61"/>
          <p:cNvPicPr preferRelativeResize="0"/>
          <p:nvPr/>
        </p:nvPicPr>
        <p:blipFill rotWithShape="1">
          <a:blip r:embed="rId3">
            <a:alphaModFix/>
          </a:blip>
          <a:srcRect/>
          <a:stretch/>
        </p:blipFill>
        <p:spPr>
          <a:xfrm>
            <a:off x="319178" y="356428"/>
            <a:ext cx="8516427" cy="4506127"/>
          </a:xfrm>
          <a:prstGeom prst="rect">
            <a:avLst/>
          </a:prstGeom>
          <a:noFill/>
          <a:ln>
            <a:noFill/>
          </a:ln>
        </p:spPr>
      </p:pic>
      <p:sp>
        <p:nvSpPr>
          <p:cNvPr id="407" name="Google Shape;407;p61"/>
          <p:cNvSpPr txBox="1">
            <a:spLocks noGrp="1"/>
          </p:cNvSpPr>
          <p:nvPr>
            <p:ph type="body" idx="1"/>
          </p:nvPr>
        </p:nvSpPr>
        <p:spPr>
          <a:xfrm>
            <a:off x="2532800" y="1627625"/>
            <a:ext cx="6081600" cy="2783400"/>
          </a:xfrm>
          <a:prstGeom prst="rect">
            <a:avLst/>
          </a:prstGeom>
          <a:noFill/>
          <a:ln>
            <a:noFill/>
          </a:ln>
        </p:spPr>
        <p:txBody>
          <a:bodyPr spcFirstLastPara="1" vert="horz" wrap="square" lIns="68575" tIns="34275" rIns="68575" bIns="34275" rtlCol="0" anchor="t" anchorCtr="0">
            <a:normAutofit lnSpcReduction="10000"/>
          </a:bodyPr>
          <a:lstStyle/>
          <a:p>
            <a:pPr marL="539737" indent="-457189">
              <a:buSzPts val="2300"/>
              <a:buFont typeface="+mj-lt"/>
              <a:buAutoNum type="arabicPeriod"/>
            </a:pPr>
            <a:r>
              <a:rPr lang="en-GB" sz="2300" dirty="0">
                <a:solidFill>
                  <a:schemeClr val="dk1"/>
                </a:solidFill>
              </a:rPr>
              <a:t>All blind people see only darkness.</a:t>
            </a:r>
            <a:endParaRPr sz="2300" dirty="0">
              <a:solidFill>
                <a:schemeClr val="dk1"/>
              </a:solidFill>
            </a:endParaRPr>
          </a:p>
          <a:p>
            <a:pPr marL="914378" indent="-457189">
              <a:buFont typeface="+mj-lt"/>
              <a:buAutoNum type="arabicPeriod"/>
            </a:pPr>
            <a:endParaRPr sz="2300" dirty="0">
              <a:solidFill>
                <a:schemeClr val="dk1"/>
              </a:solidFill>
            </a:endParaRPr>
          </a:p>
          <a:p>
            <a:pPr marL="539737" indent="-457189">
              <a:buSzPts val="2300"/>
              <a:buFont typeface="+mj-lt"/>
              <a:buAutoNum type="arabicPeriod"/>
            </a:pPr>
            <a:r>
              <a:rPr lang="en-GB" sz="2300" dirty="0">
                <a:solidFill>
                  <a:schemeClr val="dk1"/>
                </a:solidFill>
              </a:rPr>
              <a:t>All people who are blind cannot read printed materials.</a:t>
            </a:r>
            <a:endParaRPr sz="2300" dirty="0">
              <a:solidFill>
                <a:schemeClr val="dk1"/>
              </a:solidFill>
            </a:endParaRPr>
          </a:p>
          <a:p>
            <a:pPr marL="914378" indent="-457189">
              <a:buFont typeface="+mj-lt"/>
              <a:buAutoNum type="arabicPeriod"/>
            </a:pPr>
            <a:endParaRPr sz="2300" dirty="0">
              <a:solidFill>
                <a:schemeClr val="dk1"/>
              </a:solidFill>
            </a:endParaRPr>
          </a:p>
          <a:p>
            <a:pPr marL="539737" indent="-457189">
              <a:buSzPts val="2300"/>
              <a:buFont typeface="+mj-lt"/>
              <a:buAutoNum type="arabicPeriod"/>
            </a:pPr>
            <a:r>
              <a:rPr lang="en-GB" sz="2300" dirty="0">
                <a:solidFill>
                  <a:schemeClr val="dk1"/>
                </a:solidFill>
              </a:rPr>
              <a:t>All people who are blind have special gifts, or a "sixth sense."</a:t>
            </a:r>
            <a:endParaRPr sz="2300" dirty="0">
              <a:solidFill>
                <a:schemeClr val="dk1"/>
              </a:solidFill>
            </a:endParaRPr>
          </a:p>
        </p:txBody>
      </p:sp>
      <p:sp>
        <p:nvSpPr>
          <p:cNvPr id="408" name="Google Shape;408;p61"/>
          <p:cNvSpPr txBox="1">
            <a:spLocks noGrp="1"/>
          </p:cNvSpPr>
          <p:nvPr>
            <p:ph type="title"/>
          </p:nvPr>
        </p:nvSpPr>
        <p:spPr>
          <a:xfrm>
            <a:off x="628650" y="424806"/>
            <a:ext cx="7886700" cy="994200"/>
          </a:xfrm>
          <a:prstGeom prst="rect">
            <a:avLst/>
          </a:prstGeom>
          <a:noFill/>
          <a:ln>
            <a:noFill/>
          </a:ln>
        </p:spPr>
        <p:txBody>
          <a:bodyPr spcFirstLastPara="1" vert="horz" wrap="square" lIns="68575" tIns="34275" rIns="68575" bIns="34275" rtlCol="0" anchor="ctr" anchorCtr="0">
            <a:normAutofit/>
          </a:bodyPr>
          <a:lstStyle/>
          <a:p>
            <a:pPr>
              <a:buSzPts val="2400"/>
            </a:pPr>
            <a:r>
              <a:rPr lang="en-GB" sz="2400" b="1">
                <a:solidFill>
                  <a:srgbClr val="9DBCB4"/>
                </a:solidFill>
              </a:rPr>
              <a:t>Starter</a:t>
            </a:r>
            <a:endParaRPr sz="2400" b="1"/>
          </a:p>
          <a:p>
            <a:pPr>
              <a:buSzPts val="2400"/>
            </a:pPr>
            <a:r>
              <a:rPr lang="en-GB" sz="1100"/>
              <a:t>  </a:t>
            </a:r>
            <a:br>
              <a:rPr lang="en-GB"/>
            </a:br>
            <a:r>
              <a:rPr lang="en-GB" sz="3133" b="1"/>
              <a:t>True or False?</a:t>
            </a:r>
            <a:endParaRPr sz="3133"/>
          </a:p>
        </p:txBody>
      </p:sp>
      <p:pic>
        <p:nvPicPr>
          <p:cNvPr id="409" name="Google Shape;409;p61"/>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682800" y="1695301"/>
            <a:ext cx="1550850" cy="14854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2"/>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74" name="Google Shape;174;p32"/>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75" name="Google Shape;175;p32"/>
          <p:cNvSpPr txBox="1">
            <a:spLocks noGrp="1"/>
          </p:cNvSpPr>
          <p:nvPr>
            <p:ph type="body" idx="1"/>
          </p:nvPr>
        </p:nvSpPr>
        <p:spPr>
          <a:xfrm>
            <a:off x="704850" y="1738600"/>
            <a:ext cx="7408500" cy="2783400"/>
          </a:xfrm>
          <a:prstGeom prst="rect">
            <a:avLst/>
          </a:prstGeom>
          <a:noFill/>
          <a:ln>
            <a:noFill/>
          </a:ln>
        </p:spPr>
        <p:txBody>
          <a:bodyPr spcFirstLastPara="1" wrap="square" lIns="68575" tIns="34275" rIns="68575" bIns="34275" anchor="t" anchorCtr="0">
            <a:noAutofit/>
          </a:bodyPr>
          <a:lstStyle/>
          <a:p>
            <a:pPr marL="0" lvl="2" indent="0" algn="l" rtl="0">
              <a:lnSpc>
                <a:spcPct val="100000"/>
              </a:lnSpc>
              <a:spcBef>
                <a:spcPts val="400"/>
              </a:spcBef>
              <a:spcAft>
                <a:spcPts val="600"/>
              </a:spcAft>
              <a:buSzPts val="605"/>
              <a:buNone/>
            </a:pPr>
            <a:r>
              <a:rPr lang="en-NZ" sz="2000" b="1" dirty="0">
                <a:solidFill>
                  <a:schemeClr val="dk1"/>
                </a:solidFill>
              </a:rPr>
              <a:t>Vision impairment </a:t>
            </a:r>
            <a:r>
              <a:rPr lang="en-NZ" sz="2000" dirty="0">
                <a:solidFill>
                  <a:schemeClr val="dk1"/>
                </a:solidFill>
              </a:rPr>
              <a:t>is measured on a scale that describes vision loss as Mild, Moderate, Severe or Blind. </a:t>
            </a:r>
          </a:p>
          <a:p>
            <a:pPr marL="0" lvl="2" indent="0" algn="l" rtl="0">
              <a:lnSpc>
                <a:spcPct val="100000"/>
              </a:lnSpc>
              <a:spcBef>
                <a:spcPts val="400"/>
              </a:spcBef>
              <a:spcAft>
                <a:spcPts val="600"/>
              </a:spcAft>
              <a:buSzPts val="605"/>
              <a:buNone/>
            </a:pPr>
            <a:r>
              <a:rPr lang="en-NZ" sz="2000" dirty="0">
                <a:solidFill>
                  <a:schemeClr val="dk1"/>
                </a:solidFill>
              </a:rPr>
              <a:t>In NZ a person with Mild impairment cannot legally hold a drivers license.</a:t>
            </a:r>
            <a:endParaRPr sz="2000" dirty="0">
              <a:solidFill>
                <a:schemeClr val="dk1"/>
              </a:solidFill>
            </a:endParaRPr>
          </a:p>
          <a:p>
            <a:pPr marL="0" lvl="2" indent="0" algn="l" rtl="0">
              <a:lnSpc>
                <a:spcPct val="100000"/>
              </a:lnSpc>
              <a:spcBef>
                <a:spcPts val="400"/>
              </a:spcBef>
              <a:spcAft>
                <a:spcPts val="600"/>
              </a:spcAft>
              <a:buSzPts val="605"/>
              <a:buNone/>
            </a:pPr>
            <a:r>
              <a:rPr lang="en-GB" sz="2000" dirty="0">
                <a:solidFill>
                  <a:schemeClr val="dk1"/>
                </a:solidFill>
              </a:rPr>
              <a:t>Vision loss can also be caused by various factors such as diseases, aging, and injuries.</a:t>
            </a:r>
            <a:endParaRPr sz="2000" dirty="0">
              <a:solidFill>
                <a:schemeClr val="dk1"/>
              </a:solidFill>
            </a:endParaRPr>
          </a:p>
          <a:p>
            <a:pPr marL="0" lvl="2" indent="0" algn="l" rtl="0">
              <a:lnSpc>
                <a:spcPct val="100000"/>
              </a:lnSpc>
              <a:spcBef>
                <a:spcPts val="400"/>
              </a:spcBef>
              <a:spcAft>
                <a:spcPts val="600"/>
              </a:spcAft>
              <a:buSzPts val="605"/>
              <a:buNone/>
            </a:pPr>
            <a:endParaRPr sz="2000" dirty="0">
              <a:solidFill>
                <a:schemeClr val="dk1"/>
              </a:solidFill>
            </a:endParaRPr>
          </a:p>
        </p:txBody>
      </p:sp>
      <p:sp>
        <p:nvSpPr>
          <p:cNvPr id="176" name="Google Shape;176;p32"/>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dirty="0">
                <a:solidFill>
                  <a:srgbClr val="9DBCB4"/>
                </a:solidFill>
              </a:rPr>
              <a:t>Definitions</a:t>
            </a:r>
            <a:endParaRPr sz="2400" b="1" dirty="0"/>
          </a:p>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What is Vision Impairment? </a:t>
            </a:r>
            <a:endParaRPr sz="3133" dirty="0"/>
          </a:p>
        </p:txBody>
      </p:sp>
      <p:pic>
        <p:nvPicPr>
          <p:cNvPr id="177" name="Google Shape;177;p32"/>
          <p:cNvPicPr preferRelativeResize="0"/>
          <p:nvPr/>
        </p:nvPicPr>
        <p:blipFill>
          <a:blip r:embed="rId4">
            <a:alphaModFix/>
          </a:blip>
          <a:stretch>
            <a:fillRect/>
          </a:stretch>
        </p:blipFill>
        <p:spPr>
          <a:xfrm>
            <a:off x="7586375" y="424800"/>
            <a:ext cx="1082475" cy="10824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3"/>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60" name="Google Shape;260;p43"/>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61" name="Google Shape;261;p43"/>
          <p:cNvSpPr txBox="1">
            <a:spLocks noGrp="1"/>
          </p:cNvSpPr>
          <p:nvPr>
            <p:ph type="body" idx="1"/>
          </p:nvPr>
        </p:nvSpPr>
        <p:spPr>
          <a:xfrm>
            <a:off x="2493325" y="2290950"/>
            <a:ext cx="5870700" cy="2571600"/>
          </a:xfrm>
          <a:prstGeom prst="rect">
            <a:avLst/>
          </a:prstGeom>
          <a:noFill/>
          <a:ln>
            <a:noFill/>
          </a:ln>
        </p:spPr>
        <p:txBody>
          <a:bodyPr spcFirstLastPara="1" wrap="square" lIns="68575" tIns="34275" rIns="68575" bIns="34275" anchor="t" anchorCtr="0">
            <a:normAutofit/>
          </a:bodyPr>
          <a:lstStyle/>
          <a:p>
            <a:pPr marL="0" lvl="0" indent="0" algn="l" rtl="0">
              <a:lnSpc>
                <a:spcPct val="80000"/>
              </a:lnSpc>
              <a:spcBef>
                <a:spcPts val="800"/>
              </a:spcBef>
              <a:spcAft>
                <a:spcPts val="0"/>
              </a:spcAft>
              <a:buNone/>
            </a:pPr>
            <a:r>
              <a:rPr lang="en-GB" sz="2400">
                <a:solidFill>
                  <a:schemeClr val="dk1"/>
                </a:solidFill>
              </a:rPr>
              <a:t>Create a concept map for </a:t>
            </a:r>
            <a:r>
              <a:rPr lang="en-GB" sz="2400" b="1">
                <a:solidFill>
                  <a:schemeClr val="dk1"/>
                </a:solidFill>
              </a:rPr>
              <a:t>disadvantage</a:t>
            </a:r>
            <a:r>
              <a:rPr lang="en-GB" sz="2400">
                <a:solidFill>
                  <a:schemeClr val="dk1"/>
                </a:solidFill>
              </a:rPr>
              <a:t> to help describe what it is</a:t>
            </a:r>
            <a:endParaRPr sz="2400">
              <a:solidFill>
                <a:schemeClr val="dk1"/>
              </a:solidFill>
            </a:endParaRPr>
          </a:p>
        </p:txBody>
      </p:sp>
      <p:sp>
        <p:nvSpPr>
          <p:cNvPr id="262" name="Google Shape;262;p43"/>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Concept Map</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sz="3133" b="1"/>
              <a:t>Disadvantage </a:t>
            </a:r>
            <a:endParaRPr sz="3133"/>
          </a:p>
        </p:txBody>
      </p:sp>
      <p:pic>
        <p:nvPicPr>
          <p:cNvPr id="263" name="Google Shape;263;p43"/>
          <p:cNvPicPr preferRelativeResize="0"/>
          <p:nvPr/>
        </p:nvPicPr>
        <p:blipFill>
          <a:blip r:embed="rId4">
            <a:alphaModFix/>
          </a:blip>
          <a:stretch>
            <a:fillRect/>
          </a:stretch>
        </p:blipFill>
        <p:spPr>
          <a:xfrm>
            <a:off x="763125" y="1895100"/>
            <a:ext cx="1428750" cy="14287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7"/>
          <p:cNvSpPr/>
          <p:nvPr/>
        </p:nvSpPr>
        <p:spPr>
          <a:xfrm rot="-5400000">
            <a:off x="5939973" y="1990871"/>
            <a:ext cx="3278100" cy="28575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24" name="Google Shape;124;p27"/>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25" name="Google Shape;125;p27"/>
          <p:cNvSpPr txBox="1">
            <a:spLocks noGrp="1"/>
          </p:cNvSpPr>
          <p:nvPr>
            <p:ph type="body" idx="1"/>
          </p:nvPr>
        </p:nvSpPr>
        <p:spPr>
          <a:xfrm>
            <a:off x="2532800" y="1627625"/>
            <a:ext cx="6081600" cy="2783400"/>
          </a:xfrm>
          <a:prstGeom prst="rect">
            <a:avLst/>
          </a:prstGeom>
          <a:noFill/>
          <a:ln>
            <a:noFill/>
          </a:ln>
        </p:spPr>
        <p:txBody>
          <a:bodyPr spcFirstLastPara="1" wrap="square" lIns="68575" tIns="34275" rIns="68575" bIns="34275" anchor="t" anchorCtr="0">
            <a:normAutofit/>
          </a:bodyPr>
          <a:lstStyle/>
          <a:p>
            <a:pPr marL="0" lvl="0" indent="0" algn="l" rtl="0">
              <a:lnSpc>
                <a:spcPct val="90000"/>
              </a:lnSpc>
              <a:spcBef>
                <a:spcPts val="400"/>
              </a:spcBef>
              <a:spcAft>
                <a:spcPts val="0"/>
              </a:spcAft>
              <a:buNone/>
            </a:pPr>
            <a:r>
              <a:rPr lang="en-GB" sz="2300" dirty="0">
                <a:solidFill>
                  <a:schemeClr val="dk1"/>
                </a:solidFill>
              </a:rPr>
              <a:t>Try to put your senses in order of importance:</a:t>
            </a:r>
            <a:endParaRPr sz="2300" dirty="0">
              <a:solidFill>
                <a:schemeClr val="dk1"/>
              </a:solidFill>
            </a:endParaRPr>
          </a:p>
          <a:p>
            <a:pPr marL="0" lvl="0" indent="0" algn="l" rtl="0">
              <a:lnSpc>
                <a:spcPct val="90000"/>
              </a:lnSpc>
              <a:spcBef>
                <a:spcPts val="400"/>
              </a:spcBef>
              <a:spcAft>
                <a:spcPts val="0"/>
              </a:spcAft>
              <a:buNone/>
            </a:pPr>
            <a:endParaRPr sz="2300" dirty="0">
              <a:solidFill>
                <a:schemeClr val="dk1"/>
              </a:solidFill>
            </a:endParaRPr>
          </a:p>
          <a:p>
            <a:pPr marL="685800" lvl="2" indent="0" algn="l" rtl="0">
              <a:spcBef>
                <a:spcPts val="400"/>
              </a:spcBef>
              <a:spcAft>
                <a:spcPts val="0"/>
              </a:spcAft>
              <a:buNone/>
            </a:pPr>
            <a:r>
              <a:rPr lang="en-NZ" sz="2300" dirty="0">
                <a:solidFill>
                  <a:schemeClr val="dk1"/>
                </a:solidFill>
              </a:rPr>
              <a:t>Smell</a:t>
            </a:r>
          </a:p>
          <a:p>
            <a:pPr marL="685800" lvl="2" indent="0" algn="l" rtl="0">
              <a:spcBef>
                <a:spcPts val="400"/>
              </a:spcBef>
              <a:spcAft>
                <a:spcPts val="0"/>
              </a:spcAft>
              <a:buNone/>
            </a:pPr>
            <a:r>
              <a:rPr lang="en-NZ" sz="2300" dirty="0">
                <a:solidFill>
                  <a:schemeClr val="dk1"/>
                </a:solidFill>
              </a:rPr>
              <a:t>Taste</a:t>
            </a:r>
          </a:p>
          <a:p>
            <a:pPr marL="685800" lvl="2" indent="0" algn="l" rtl="0">
              <a:spcBef>
                <a:spcPts val="400"/>
              </a:spcBef>
              <a:spcAft>
                <a:spcPts val="0"/>
              </a:spcAft>
              <a:buClr>
                <a:schemeClr val="dk1"/>
              </a:buClr>
              <a:buSzPts val="1100"/>
              <a:buFont typeface="Arial"/>
              <a:buNone/>
            </a:pPr>
            <a:r>
              <a:rPr lang="en-NZ" sz="2300" dirty="0">
                <a:solidFill>
                  <a:schemeClr val="dk1"/>
                </a:solidFill>
              </a:rPr>
              <a:t>Sight/Vision</a:t>
            </a:r>
          </a:p>
          <a:p>
            <a:pPr marL="685800" lvl="2" indent="0" algn="l" rtl="0">
              <a:spcBef>
                <a:spcPts val="400"/>
              </a:spcBef>
              <a:spcAft>
                <a:spcPts val="0"/>
              </a:spcAft>
              <a:buNone/>
            </a:pPr>
            <a:r>
              <a:rPr lang="en-NZ" sz="2300" dirty="0">
                <a:solidFill>
                  <a:schemeClr val="dk1"/>
                </a:solidFill>
              </a:rPr>
              <a:t>Touch</a:t>
            </a:r>
          </a:p>
          <a:p>
            <a:pPr marL="685800" lvl="2" indent="0" algn="l" rtl="0">
              <a:spcBef>
                <a:spcPts val="400"/>
              </a:spcBef>
              <a:spcAft>
                <a:spcPts val="0"/>
              </a:spcAft>
              <a:buNone/>
            </a:pPr>
            <a:r>
              <a:rPr lang="en-NZ" sz="2300" dirty="0">
                <a:solidFill>
                  <a:schemeClr val="dk1"/>
                </a:solidFill>
              </a:rPr>
              <a:t>Hearing</a:t>
            </a:r>
          </a:p>
        </p:txBody>
      </p:sp>
      <p:sp>
        <p:nvSpPr>
          <p:cNvPr id="126" name="Google Shape;126;p27"/>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ct val="100000"/>
              <a:buFont typeface="Calibri"/>
              <a:buNone/>
            </a:pPr>
            <a:r>
              <a:rPr lang="en-GB" sz="2400" b="1" dirty="0">
                <a:solidFill>
                  <a:srgbClr val="9DBCB4"/>
                </a:solidFill>
              </a:rPr>
              <a:t>Starter</a:t>
            </a:r>
            <a:endParaRPr sz="2400" b="1" dirty="0"/>
          </a:p>
          <a:p>
            <a:pPr marL="0" lvl="0" indent="0" algn="l" rtl="0">
              <a:lnSpc>
                <a:spcPct val="90000"/>
              </a:lnSpc>
              <a:spcBef>
                <a:spcPts val="0"/>
              </a:spcBef>
              <a:spcAft>
                <a:spcPts val="0"/>
              </a:spcAft>
              <a:buClr>
                <a:schemeClr val="dk1"/>
              </a:buClr>
              <a:buSzPct val="218181"/>
              <a:buFont typeface="Calibri"/>
              <a:buNone/>
            </a:pPr>
            <a:r>
              <a:rPr lang="en-GB" sz="1100" dirty="0"/>
              <a:t>  </a:t>
            </a:r>
            <a:br>
              <a:rPr lang="en-GB" dirty="0"/>
            </a:br>
            <a:r>
              <a:rPr lang="en-GB" sz="3133" b="1" dirty="0"/>
              <a:t>Think, Pair, Share!</a:t>
            </a:r>
            <a:endParaRPr sz="3133" dirty="0"/>
          </a:p>
        </p:txBody>
      </p:sp>
      <p:pic>
        <p:nvPicPr>
          <p:cNvPr id="127" name="Google Shape;127;p27"/>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682800" y="1695300"/>
            <a:ext cx="1550850" cy="14854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pic>
        <p:nvPicPr>
          <p:cNvPr id="268" name="Google Shape;268;p4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1256213" y="215538"/>
            <a:ext cx="6631574" cy="471242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45"/>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75" name="Google Shape;275;p45"/>
          <p:cNvPicPr preferRelativeResize="0"/>
          <p:nvPr/>
        </p:nvPicPr>
        <p:blipFill rotWithShape="1">
          <a:blip r:embed="rId4">
            <a:alphaModFix/>
          </a:blip>
          <a:srcRect/>
          <a:stretch/>
        </p:blipFill>
        <p:spPr>
          <a:xfrm>
            <a:off x="319178" y="356427"/>
            <a:ext cx="8516427" cy="4506127"/>
          </a:xfrm>
          <a:prstGeom prst="rect">
            <a:avLst/>
          </a:prstGeom>
          <a:noFill/>
          <a:ln>
            <a:noFill/>
          </a:ln>
        </p:spPr>
      </p:pic>
      <p:sp>
        <p:nvSpPr>
          <p:cNvPr id="276" name="Google Shape;276;p45"/>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dirty="0">
                <a:solidFill>
                  <a:srgbClr val="9DBCB4"/>
                </a:solidFill>
              </a:rPr>
              <a:t>Activity 3: Viewing</a:t>
            </a:r>
            <a:endParaRPr sz="2400" b="1" dirty="0"/>
          </a:p>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How do eyes work? </a:t>
            </a:r>
            <a:endParaRPr sz="3133" dirty="0"/>
          </a:p>
        </p:txBody>
      </p:sp>
      <p:pic>
        <p:nvPicPr>
          <p:cNvPr id="277" name="Google Shape;277;p45"/>
          <p:cNvPicPr preferRelativeResize="0"/>
          <p:nvPr/>
        </p:nvPicPr>
        <p:blipFill>
          <a:blip r:embed="rId5">
            <a:alphaModFix/>
          </a:blip>
          <a:stretch>
            <a:fillRect/>
          </a:stretch>
        </p:blipFill>
        <p:spPr>
          <a:xfrm>
            <a:off x="7524425" y="367647"/>
            <a:ext cx="1108500" cy="1108500"/>
          </a:xfrm>
          <a:prstGeom prst="rect">
            <a:avLst/>
          </a:prstGeom>
          <a:noFill/>
          <a:ln>
            <a:noFill/>
          </a:ln>
        </p:spPr>
      </p:pic>
      <p:pic>
        <p:nvPicPr>
          <p:cNvPr id="278" name="Google Shape;278;p45" descr="Hey all Join Dr. Binocs as he tells you and educates you on everything you want to know about Human Eye&#10;&#10;Voice of Dr. Binocs - Joseph D'Souza &#10;Written by Sreejoni Nag &#10;Illustrators - Kalpesh Bamne, Mukesh Ishi &#10;Animators - Rupesh Hire, Sushant Hodage, Tushar Ishi &#10;VFX Artist - Ali Asgar &#10;Background Score &amp; SFX - Jay Rajesh Arya &#10;Sound Engineer - Varad J. Khare &#10;Creative Head - Sreejoni Nag &#10;Producer - Neha Barjatya &#10;Copyrights and Publishing: Rajshri Entertainment Private Limited &#10;All rights reserved.&#10;&#10;Catch Dr.Binocs At - https://goo.gl/SXhLmc&#10;&#10;To Watch More Popular Nursery Rhymes Go To - https://goo.gl/CV0Xoo&#10;&#10;To Watch Alphabet Rhymes Go To - https://goo.gl/qmIRLv&#10;&#10;To Watch Compilations Go To - https://goo.gl/nW3kw9&#10;&#10;Catch More Lyrics At - https://goo.gl/A7kEmO&#10;&#10;Subscribe : http://www.youtube.com/subscription_center?add_user=peekaboo&#10;&#10;Like our Facebook page: https://www.facebook.com/peekabootv&#10;&#10;SUBSCRIBE to Peekaboo Kidz:http://bit.ly/SubscribeTo-Peekabookidz &#10;&#10;Catch Dr.Binocs At - https://goo.gl/SXhLmc&#10;&#10;To Watch More Popular Nursery Rhymes Go To - https://goo.gl/CV0Xoo&#10;&#10;To Watch Alphabet Rhymes Go To - https://goo.gl/qmIRLv&#10;&#10;To Watch Compilations Go To - https://goo.gl/nW3kw9&#10;&#10;Catch More Lyricals At - https://goo.gl/A7kEmO&#10;&#10;Like our Facebook page: https://www.facebook.com/peekabootv" title="Human Eye - The Dr. Binocs Show | Best Learning Videos For Kids | Peekaboo Kidz">
            <a:hlinkClick r:id="rId6"/>
          </p:cNvPr>
          <p:cNvPicPr preferRelativeResize="0"/>
          <p:nvPr/>
        </p:nvPicPr>
        <p:blipFill>
          <a:blip r:embed="rId7">
            <a:alphaModFix/>
          </a:blip>
          <a:stretch>
            <a:fillRect/>
          </a:stretch>
        </p:blipFill>
        <p:spPr>
          <a:xfrm>
            <a:off x="1047819" y="1714500"/>
            <a:ext cx="3048000" cy="1714500"/>
          </a:xfrm>
          <a:prstGeom prst="rect">
            <a:avLst/>
          </a:prstGeom>
          <a:noFill/>
          <a:ln>
            <a:noFill/>
          </a:ln>
        </p:spPr>
      </p:pic>
      <p:pic>
        <p:nvPicPr>
          <p:cNvPr id="279" name="Google Shape;279;p45" descr="How does the eye work exactly? In the latest video from Decoder, learn some of the extraordinary science behind how your eyes and brain work together to perceive the world around you. &#10;➡ Subscribe: http://bit.ly/NatGeoSubscribe&#10;&#10;#NationalGeographic #Eyes #Educational&#10;&#10;About National Geographic:&#10;National Geographic is the world's premium destination for science, exploration, and adventure. Through their world-class scientists, photographers, journalists, and filmmakers, Nat Geo gets you closer to the stories that matter and past the edge of what's possible.&#10;&#10;Get More National Geographic:&#10;Official Site: http://bit.ly/NatGeoOfficialSite&#10;Facebook: http://bit.ly/FBNatGeo&#10;Twitter: http://bit.ly/NatGeoTwitter&#10;Instagram: http://bit.ly/NatGeoInsta&#10;&#10;For more, read ‘How Eyes Make Sense of Pixels’ in the October 2018 issue of National Geographic Magazine.&#10;&#10;How Your Eyes Make Sense of the World | Decoder&#10;https://youtu.be/hsh2kPdgazo&#10;&#10;National Geographic&#10;https://www.youtube.com/natgeo" title="How Your Eyes Make Sense of the World | Decoder">
            <a:hlinkClick r:id="rId8"/>
          </p:cNvPr>
          <p:cNvPicPr preferRelativeResize="0"/>
          <p:nvPr/>
        </p:nvPicPr>
        <p:blipFill>
          <a:blip r:embed="rId9">
            <a:alphaModFix/>
          </a:blip>
          <a:stretch>
            <a:fillRect/>
          </a:stretch>
        </p:blipFill>
        <p:spPr>
          <a:xfrm>
            <a:off x="4748535" y="1714500"/>
            <a:ext cx="3048000" cy="1714500"/>
          </a:xfrm>
          <a:prstGeom prst="rect">
            <a:avLst/>
          </a:prstGeom>
          <a:noFill/>
          <a:ln>
            <a:noFill/>
          </a:ln>
        </p:spPr>
      </p:pic>
      <p:sp>
        <p:nvSpPr>
          <p:cNvPr id="3" name="TextBox 2">
            <a:extLst>
              <a:ext uri="{FF2B5EF4-FFF2-40B4-BE49-F238E27FC236}">
                <a16:creationId xmlns:a16="http://schemas.microsoft.com/office/drawing/2014/main" id="{ADC75384-A0F3-B764-3E9E-31015C77052D}"/>
              </a:ext>
            </a:extLst>
          </p:cNvPr>
          <p:cNvSpPr txBox="1"/>
          <p:nvPr/>
        </p:nvSpPr>
        <p:spPr>
          <a:xfrm>
            <a:off x="1276276" y="3573174"/>
            <a:ext cx="4572000" cy="307777"/>
          </a:xfrm>
          <a:prstGeom prst="rect">
            <a:avLst/>
          </a:prstGeom>
          <a:noFill/>
        </p:spPr>
        <p:txBody>
          <a:bodyPr wrap="square">
            <a:spAutoFit/>
          </a:bodyPr>
          <a:lstStyle/>
          <a:p>
            <a:r>
              <a:rPr lang="en-NZ" dirty="0"/>
              <a:t>https://youtu.be/axpCN6Vj9p0</a:t>
            </a:r>
          </a:p>
        </p:txBody>
      </p:sp>
      <p:sp>
        <p:nvSpPr>
          <p:cNvPr id="5" name="TextBox 4">
            <a:extLst>
              <a:ext uri="{FF2B5EF4-FFF2-40B4-BE49-F238E27FC236}">
                <a16:creationId xmlns:a16="http://schemas.microsoft.com/office/drawing/2014/main" id="{66053696-B459-76CE-E111-3E4821A06005}"/>
              </a:ext>
            </a:extLst>
          </p:cNvPr>
          <p:cNvSpPr txBox="1"/>
          <p:nvPr/>
        </p:nvSpPr>
        <p:spPr>
          <a:xfrm>
            <a:off x="4954100" y="3565583"/>
            <a:ext cx="4572000" cy="307777"/>
          </a:xfrm>
          <a:prstGeom prst="rect">
            <a:avLst/>
          </a:prstGeom>
          <a:noFill/>
        </p:spPr>
        <p:txBody>
          <a:bodyPr wrap="square">
            <a:spAutoFit/>
          </a:bodyPr>
          <a:lstStyle/>
          <a:p>
            <a:r>
              <a:rPr lang="en-NZ" dirty="0"/>
              <a:t>https://youtu.be/hsh2kPdgazo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8"/>
                                        </p:tgtEl>
                                        <p:attrNameLst>
                                          <p:attrName>style.visibility</p:attrName>
                                        </p:attrNameLst>
                                      </p:cBhvr>
                                      <p:to>
                                        <p:strVal val="visible"/>
                                      </p:to>
                                    </p:set>
                                    <p:animEffect transition="in" filter="fade">
                                      <p:cBhvr>
                                        <p:cTn id="7" dur="1000"/>
                                        <p:tgtEl>
                                          <p:spTgt spid="27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9"/>
                                        </p:tgtEl>
                                        <p:attrNameLst>
                                          <p:attrName>style.visibility</p:attrName>
                                        </p:attrNameLst>
                                      </p:cBhvr>
                                      <p:to>
                                        <p:strVal val="visible"/>
                                      </p:to>
                                    </p:set>
                                    <p:animEffect transition="in" filter="fade">
                                      <p:cBhvr>
                                        <p:cTn id="12" dur="10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pic>
        <p:nvPicPr>
          <p:cNvPr id="285" name="Google Shape;285;p46"/>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86" name="Google Shape;286;p46"/>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Activity 3: Analysing the Source</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sz="3133" b="1"/>
              <a:t>How do eyes work? </a:t>
            </a:r>
            <a:endParaRPr sz="3133"/>
          </a:p>
        </p:txBody>
      </p:sp>
      <p:pic>
        <p:nvPicPr>
          <p:cNvPr id="287" name="Google Shape;287;p46"/>
          <p:cNvPicPr preferRelativeResize="0"/>
          <p:nvPr/>
        </p:nvPicPr>
        <p:blipFill>
          <a:blip r:embed="rId4">
            <a:alphaModFix/>
          </a:blip>
          <a:stretch>
            <a:fillRect/>
          </a:stretch>
        </p:blipFill>
        <p:spPr>
          <a:xfrm>
            <a:off x="7524425" y="367647"/>
            <a:ext cx="1108500" cy="1108500"/>
          </a:xfrm>
          <a:prstGeom prst="rect">
            <a:avLst/>
          </a:prstGeom>
          <a:noFill/>
          <a:ln>
            <a:noFill/>
          </a:ln>
        </p:spPr>
      </p:pic>
      <p:graphicFrame>
        <p:nvGraphicFramePr>
          <p:cNvPr id="288" name="Google Shape;288;p46"/>
          <p:cNvGraphicFramePr/>
          <p:nvPr/>
        </p:nvGraphicFramePr>
        <p:xfrm>
          <a:off x="952500" y="1755800"/>
          <a:ext cx="7239000" cy="2651700"/>
        </p:xfrm>
        <a:graphic>
          <a:graphicData uri="http://schemas.openxmlformats.org/drawingml/2006/table">
            <a:tbl>
              <a:tblPr>
                <a:noFill/>
                <a:tableStyleId>{E6D64CFC-0FEB-4097-AA1A-66416A47F324}</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en-GB" sz="1900" b="1">
                          <a:solidFill>
                            <a:schemeClr val="lt1"/>
                          </a:solidFill>
                        </a:rPr>
                        <a:t>What is similar about the information in the videos? </a:t>
                      </a:r>
                      <a:endParaRPr sz="1900" b="1">
                        <a:solidFill>
                          <a:schemeClr val="lt1"/>
                        </a:solidFill>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EF6D50"/>
                    </a:solidFill>
                  </a:tcPr>
                </a:tc>
                <a:tc>
                  <a:txBody>
                    <a:bodyPr/>
                    <a:lstStyle/>
                    <a:p>
                      <a:pPr marL="0" lvl="0" indent="0" algn="ctr" rtl="0">
                        <a:spcBef>
                          <a:spcPts val="0"/>
                        </a:spcBef>
                        <a:spcAft>
                          <a:spcPts val="0"/>
                        </a:spcAft>
                        <a:buNone/>
                      </a:pPr>
                      <a:r>
                        <a:rPr lang="en-GB" sz="1900" b="1">
                          <a:solidFill>
                            <a:schemeClr val="lt1"/>
                          </a:solidFill>
                        </a:rPr>
                        <a:t>What is different? </a:t>
                      </a:r>
                      <a:endParaRPr sz="1900" b="1">
                        <a:solidFill>
                          <a:schemeClr val="lt1"/>
                        </a:solidFill>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EF6D50"/>
                    </a:solidFill>
                  </a:tcPr>
                </a:tc>
                <a:extLst>
                  <a:ext uri="{0D108BD9-81ED-4DB2-BD59-A6C34878D82A}">
                    <a16:rowId xmlns:a16="http://schemas.microsoft.com/office/drawing/2014/main" val="10000"/>
                  </a:ext>
                </a:extLst>
              </a:tr>
              <a:tr h="381000">
                <a:tc>
                  <a:txBody>
                    <a:bodyPr/>
                    <a:lstStyle/>
                    <a:p>
                      <a:pPr marL="457200" lvl="0" indent="-317500" algn="l" rtl="0">
                        <a:spcBef>
                          <a:spcPts val="0"/>
                        </a:spcBef>
                        <a:spcAft>
                          <a:spcPts val="0"/>
                        </a:spcAft>
                        <a:buSzPts val="1400"/>
                        <a:buChar char="●"/>
                      </a:pPr>
                      <a:r>
                        <a:rPr lang="en-GB"/>
                        <a:t> </a:t>
                      </a:r>
                      <a:endParaRPr/>
                    </a:p>
                    <a:p>
                      <a:pPr marL="457200" lvl="0" indent="0" algn="l" rtl="0">
                        <a:spcBef>
                          <a:spcPts val="0"/>
                        </a:spcBef>
                        <a:spcAft>
                          <a:spcPts val="0"/>
                        </a:spcAft>
                        <a:buNone/>
                      </a:pPr>
                      <a:endParaRPr/>
                    </a:p>
                    <a:p>
                      <a:pPr marL="457200" lvl="0" indent="-317500" algn="l" rtl="0">
                        <a:spcBef>
                          <a:spcPts val="0"/>
                        </a:spcBef>
                        <a:spcAft>
                          <a:spcPts val="0"/>
                        </a:spcAft>
                        <a:buSzPts val="1400"/>
                        <a:buChar char="●"/>
                      </a:pPr>
                      <a:r>
                        <a:rPr lang="en-GB"/>
                        <a:t> </a:t>
                      </a:r>
                      <a:endParaRPr/>
                    </a:p>
                    <a:p>
                      <a:pPr marL="457200" lvl="0" indent="0" algn="l" rtl="0">
                        <a:spcBef>
                          <a:spcPts val="0"/>
                        </a:spcBef>
                        <a:spcAft>
                          <a:spcPts val="0"/>
                        </a:spcAft>
                        <a:buNone/>
                      </a:pPr>
                      <a:endParaRPr/>
                    </a:p>
                    <a:p>
                      <a:pPr marL="457200" lvl="0" indent="-317500" algn="l" rtl="0">
                        <a:spcBef>
                          <a:spcPts val="0"/>
                        </a:spcBef>
                        <a:spcAft>
                          <a:spcPts val="0"/>
                        </a:spcAft>
                        <a:buSzPts val="1400"/>
                        <a:buChar char="●"/>
                      </a:pPr>
                      <a:r>
                        <a:rPr lang="en-GB"/>
                        <a:t> </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457200" lvl="0" indent="-317500" algn="l" rtl="0">
                        <a:spcBef>
                          <a:spcPts val="0"/>
                        </a:spcBef>
                        <a:spcAft>
                          <a:spcPts val="0"/>
                        </a:spcAft>
                        <a:buClr>
                          <a:schemeClr val="dk1"/>
                        </a:buClr>
                        <a:buSzPts val="1400"/>
                        <a:buChar char="●"/>
                      </a:pPr>
                      <a:r>
                        <a:rPr lang="en-GB">
                          <a:solidFill>
                            <a:schemeClr val="dk1"/>
                          </a:solidFill>
                        </a:rPr>
                        <a:t> </a:t>
                      </a:r>
                      <a:endParaRPr>
                        <a:solidFill>
                          <a:schemeClr val="dk1"/>
                        </a:solidFill>
                      </a:endParaRPr>
                    </a:p>
                    <a:p>
                      <a:pPr marL="457200" lvl="0" indent="0" algn="l" rtl="0">
                        <a:spcBef>
                          <a:spcPts val="0"/>
                        </a:spcBef>
                        <a:spcAft>
                          <a:spcPts val="0"/>
                        </a:spcAft>
                        <a:buClr>
                          <a:schemeClr val="dk1"/>
                        </a:buClr>
                        <a:buSzPts val="1100"/>
                        <a:buFont typeface="Arial"/>
                        <a:buNone/>
                      </a:pPr>
                      <a:endParaRPr>
                        <a:solidFill>
                          <a:schemeClr val="dk1"/>
                        </a:solidFill>
                      </a:endParaRPr>
                    </a:p>
                    <a:p>
                      <a:pPr marL="457200" lvl="0" indent="-317500" algn="l" rtl="0">
                        <a:spcBef>
                          <a:spcPts val="0"/>
                        </a:spcBef>
                        <a:spcAft>
                          <a:spcPts val="0"/>
                        </a:spcAft>
                        <a:buClr>
                          <a:schemeClr val="dk1"/>
                        </a:buClr>
                        <a:buSzPts val="1400"/>
                        <a:buChar char="●"/>
                      </a:pPr>
                      <a:r>
                        <a:rPr lang="en-GB">
                          <a:solidFill>
                            <a:schemeClr val="dk1"/>
                          </a:solidFill>
                        </a:rPr>
                        <a:t> </a:t>
                      </a:r>
                      <a:endParaRPr>
                        <a:solidFill>
                          <a:schemeClr val="dk1"/>
                        </a:solidFill>
                      </a:endParaRPr>
                    </a:p>
                    <a:p>
                      <a:pPr marL="457200" lvl="0" indent="0" algn="l" rtl="0">
                        <a:spcBef>
                          <a:spcPts val="0"/>
                        </a:spcBef>
                        <a:spcAft>
                          <a:spcPts val="0"/>
                        </a:spcAft>
                        <a:buClr>
                          <a:schemeClr val="dk1"/>
                        </a:buClr>
                        <a:buSzPts val="1100"/>
                        <a:buFont typeface="Arial"/>
                        <a:buNone/>
                      </a:pPr>
                      <a:endParaRPr>
                        <a:solidFill>
                          <a:schemeClr val="dk1"/>
                        </a:solidFill>
                      </a:endParaRPr>
                    </a:p>
                    <a:p>
                      <a:pPr marL="457200" lvl="0" indent="-317500" algn="l" rtl="0">
                        <a:spcBef>
                          <a:spcPts val="0"/>
                        </a:spcBef>
                        <a:spcAft>
                          <a:spcPts val="0"/>
                        </a:spcAft>
                        <a:buClr>
                          <a:schemeClr val="dk1"/>
                        </a:buClr>
                        <a:buSzPts val="1400"/>
                        <a:buChar char="●"/>
                      </a:pPr>
                      <a:r>
                        <a:rPr lang="en-GB">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84CD126-95C0-14DD-BC39-9077A7F629F6}"/>
              </a:ext>
            </a:extLst>
          </p:cNvPr>
          <p:cNvSpPr txBox="1"/>
          <p:nvPr/>
        </p:nvSpPr>
        <p:spPr>
          <a:xfrm>
            <a:off x="4318149" y="2098708"/>
            <a:ext cx="2988000" cy="1384995"/>
          </a:xfrm>
          <a:prstGeom prst="rect">
            <a:avLst/>
          </a:prstGeom>
          <a:noFill/>
        </p:spPr>
        <p:txBody>
          <a:bodyPr wrap="square" rtlCol="0">
            <a:spAutoFit/>
          </a:bodyPr>
          <a:lstStyle/>
          <a:p>
            <a:pPr marL="342900" indent="-342900">
              <a:buAutoNum type="arabicPeriod"/>
            </a:pPr>
            <a:r>
              <a:rPr lang="en-NZ" dirty="0"/>
              <a:t>Use the video to help fill in the labels on this printout sheet.</a:t>
            </a:r>
          </a:p>
          <a:p>
            <a:r>
              <a:rPr lang="en-NZ" dirty="0"/>
              <a:t> </a:t>
            </a:r>
          </a:p>
          <a:p>
            <a:pPr marL="342900" indent="-342900">
              <a:buFont typeface="+mj-lt"/>
              <a:buAutoNum type="arabicPeriod" startAt="2"/>
            </a:pPr>
            <a:r>
              <a:rPr lang="en-NZ" dirty="0"/>
              <a:t>Cut and order the five steps of how eyes work into the correct order.</a:t>
            </a:r>
          </a:p>
        </p:txBody>
      </p:sp>
      <p:graphicFrame>
        <p:nvGraphicFramePr>
          <p:cNvPr id="3" name="Object 2">
            <a:extLst>
              <a:ext uri="{FF2B5EF4-FFF2-40B4-BE49-F238E27FC236}">
                <a16:creationId xmlns:a16="http://schemas.microsoft.com/office/drawing/2014/main" id="{5CC9C896-35B8-F7FE-456B-8B2934FA999F}"/>
              </a:ext>
            </a:extLst>
          </p:cNvPr>
          <p:cNvGraphicFramePr>
            <a:graphicFrameLocks noChangeAspect="1"/>
          </p:cNvGraphicFramePr>
          <p:nvPr/>
        </p:nvGraphicFramePr>
        <p:xfrm>
          <a:off x="1584000" y="1440889"/>
          <a:ext cx="2133238" cy="3221882"/>
        </p:xfrm>
        <a:graphic>
          <a:graphicData uri="http://schemas.openxmlformats.org/presentationml/2006/ole">
            <mc:AlternateContent xmlns:mc="http://schemas.openxmlformats.org/markup-compatibility/2006">
              <mc:Choice xmlns:v="urn:schemas-microsoft-com:vml" Requires="v">
                <p:oleObj name="Document" r:id="rId3" imgW="6646111" imgH="10036221" progId="Word.Document.12">
                  <p:embed/>
                </p:oleObj>
              </mc:Choice>
              <mc:Fallback>
                <p:oleObj name="Document" r:id="rId3" imgW="6646111" imgH="10036221" progId="Word.Document.12">
                  <p:embed/>
                  <p:pic>
                    <p:nvPicPr>
                      <p:cNvPr id="3" name="Object 2">
                        <a:extLst>
                          <a:ext uri="{FF2B5EF4-FFF2-40B4-BE49-F238E27FC236}">
                            <a16:creationId xmlns:a16="http://schemas.microsoft.com/office/drawing/2014/main" id="{5CC9C896-35B8-F7FE-456B-8B2934FA999F}"/>
                          </a:ext>
                        </a:extLst>
                      </p:cNvPr>
                      <p:cNvPicPr/>
                      <p:nvPr/>
                    </p:nvPicPr>
                    <p:blipFill>
                      <a:blip r:embed="rId4"/>
                      <a:stretch>
                        <a:fillRect/>
                      </a:stretch>
                    </p:blipFill>
                    <p:spPr>
                      <a:xfrm>
                        <a:off x="1584000" y="1440889"/>
                        <a:ext cx="2133238" cy="3221882"/>
                      </a:xfrm>
                      <a:prstGeom prst="rect">
                        <a:avLst/>
                      </a:prstGeom>
                    </p:spPr>
                  </p:pic>
                </p:oleObj>
              </mc:Fallback>
            </mc:AlternateContent>
          </a:graphicData>
        </a:graphic>
      </p:graphicFrame>
      <p:pic>
        <p:nvPicPr>
          <p:cNvPr id="2" name="Picture 1">
            <a:extLst>
              <a:ext uri="{FF2B5EF4-FFF2-40B4-BE49-F238E27FC236}">
                <a16:creationId xmlns:a16="http://schemas.microsoft.com/office/drawing/2014/main" id="{A900CBE9-CD03-47F1-EF63-88095FCBB7C2}"/>
              </a:ext>
            </a:extLst>
          </p:cNvPr>
          <p:cNvPicPr>
            <a:picLocks noChangeAspect="1"/>
          </p:cNvPicPr>
          <p:nvPr/>
        </p:nvPicPr>
        <p:blipFill>
          <a:blip r:embed="rId5"/>
          <a:stretch>
            <a:fillRect/>
          </a:stretch>
        </p:blipFill>
        <p:spPr>
          <a:xfrm>
            <a:off x="398072" y="81371"/>
            <a:ext cx="8059611" cy="1274174"/>
          </a:xfrm>
          <a:prstGeom prst="rect">
            <a:avLst/>
          </a:prstGeom>
        </p:spPr>
      </p:pic>
    </p:spTree>
    <p:extLst>
      <p:ext uri="{BB962C8B-B14F-4D97-AF65-F5344CB8AC3E}">
        <p14:creationId xmlns:p14="http://schemas.microsoft.com/office/powerpoint/2010/main" val="26209679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6"/>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10" name="Google Shape;210;p36"/>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11" name="Google Shape;211;p36"/>
          <p:cNvSpPr txBox="1">
            <a:spLocks noGrp="1"/>
          </p:cNvSpPr>
          <p:nvPr>
            <p:ph type="body" idx="1"/>
          </p:nvPr>
        </p:nvSpPr>
        <p:spPr>
          <a:xfrm>
            <a:off x="2680075" y="1724575"/>
            <a:ext cx="5347800" cy="2783400"/>
          </a:xfrm>
          <a:prstGeom prst="rect">
            <a:avLst/>
          </a:prstGeom>
          <a:noFill/>
          <a:ln>
            <a:noFill/>
          </a:ln>
        </p:spPr>
        <p:txBody>
          <a:bodyPr spcFirstLastPara="1" wrap="square" lIns="68575" tIns="34275" rIns="68575" bIns="34275" anchor="t" anchorCtr="0">
            <a:normAutofit/>
          </a:bodyPr>
          <a:lstStyle/>
          <a:p>
            <a:pPr marL="0" lvl="0" indent="0" algn="l" rtl="0">
              <a:lnSpc>
                <a:spcPct val="120000"/>
              </a:lnSpc>
              <a:spcBef>
                <a:spcPts val="800"/>
              </a:spcBef>
              <a:spcAft>
                <a:spcPts val="0"/>
              </a:spcAft>
              <a:buNone/>
            </a:pPr>
            <a:r>
              <a:rPr lang="en-NZ" dirty="0">
                <a:solidFill>
                  <a:schemeClr val="dk1"/>
                </a:solidFill>
              </a:rPr>
              <a:t>There are many causes of blindness and visual impairment. Three most common causes are:</a:t>
            </a:r>
          </a:p>
          <a:p>
            <a:pPr indent="-457200">
              <a:lnSpc>
                <a:spcPct val="120000"/>
              </a:lnSpc>
            </a:pPr>
            <a:r>
              <a:rPr lang="en-NZ" dirty="0">
                <a:solidFill>
                  <a:schemeClr val="dk1"/>
                </a:solidFill>
              </a:rPr>
              <a:t>Cataract</a:t>
            </a:r>
          </a:p>
          <a:p>
            <a:pPr indent="-457200">
              <a:lnSpc>
                <a:spcPct val="120000"/>
              </a:lnSpc>
            </a:pPr>
            <a:r>
              <a:rPr lang="en-NZ" dirty="0">
                <a:solidFill>
                  <a:schemeClr val="dk1"/>
                </a:solidFill>
              </a:rPr>
              <a:t>Refractive Error</a:t>
            </a:r>
          </a:p>
          <a:p>
            <a:pPr indent="-457200">
              <a:lnSpc>
                <a:spcPct val="120000"/>
              </a:lnSpc>
            </a:pPr>
            <a:r>
              <a:rPr lang="en-NZ" dirty="0">
                <a:solidFill>
                  <a:schemeClr val="dk1"/>
                </a:solidFill>
              </a:rPr>
              <a:t>Diabetic Eye Disease </a:t>
            </a:r>
            <a:r>
              <a:rPr lang="en-NZ" sz="1050" dirty="0">
                <a:solidFill>
                  <a:schemeClr val="dk1"/>
                </a:solidFill>
              </a:rPr>
              <a:t>(also known as Diabetic Retinopathy)</a:t>
            </a:r>
            <a:endParaRPr lang="en-NZ" sz="800" dirty="0">
              <a:solidFill>
                <a:schemeClr val="dk1"/>
              </a:solidFill>
            </a:endParaRPr>
          </a:p>
        </p:txBody>
      </p:sp>
      <p:sp>
        <p:nvSpPr>
          <p:cNvPr id="212" name="Google Shape;212;p36"/>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ct val="100000"/>
              <a:buFont typeface="Calibri"/>
              <a:buNone/>
            </a:pPr>
            <a:r>
              <a:rPr lang="en-GB" sz="2400" b="1" dirty="0">
                <a:solidFill>
                  <a:srgbClr val="9DBCB4"/>
                </a:solidFill>
              </a:rPr>
              <a:t>Activity 3: Applying</a:t>
            </a:r>
            <a:endParaRPr lang="en-GB" sz="2400" b="1" dirty="0"/>
          </a:p>
          <a:p>
            <a:pPr marL="0" lvl="0" indent="0" algn="l" rtl="0">
              <a:lnSpc>
                <a:spcPct val="90000"/>
              </a:lnSpc>
              <a:spcBef>
                <a:spcPts val="0"/>
              </a:spcBef>
              <a:spcAft>
                <a:spcPts val="0"/>
              </a:spcAft>
              <a:buClr>
                <a:schemeClr val="dk1"/>
              </a:buClr>
              <a:buSzPct val="218181"/>
              <a:buFont typeface="Calibri"/>
              <a:buNone/>
            </a:pPr>
            <a:r>
              <a:rPr lang="en-GB" sz="1100" dirty="0"/>
              <a:t>  </a:t>
            </a:r>
            <a:br>
              <a:rPr lang="en-GB" dirty="0"/>
            </a:br>
            <a:r>
              <a:rPr lang="en-GB" sz="3133" b="1" dirty="0"/>
              <a:t>Causes of Blindness </a:t>
            </a:r>
            <a:endParaRPr sz="3133" dirty="0"/>
          </a:p>
        </p:txBody>
      </p:sp>
      <p:pic>
        <p:nvPicPr>
          <p:cNvPr id="213" name="Google Shape;213;p36"/>
          <p:cNvPicPr preferRelativeResize="0"/>
          <p:nvPr/>
        </p:nvPicPr>
        <p:blipFill>
          <a:blip r:embed="rId4">
            <a:alphaModFix/>
          </a:blip>
          <a:stretch>
            <a:fillRect/>
          </a:stretch>
        </p:blipFill>
        <p:spPr>
          <a:xfrm>
            <a:off x="758625" y="1988787"/>
            <a:ext cx="1644700" cy="1165925"/>
          </a:xfrm>
          <a:prstGeom prst="rect">
            <a:avLst/>
          </a:prstGeom>
          <a:noFill/>
          <a:ln>
            <a:noFill/>
          </a:ln>
        </p:spPr>
      </p:pic>
    </p:spTree>
    <p:extLst>
      <p:ext uri="{BB962C8B-B14F-4D97-AF65-F5344CB8AC3E}">
        <p14:creationId xmlns:p14="http://schemas.microsoft.com/office/powerpoint/2010/main" val="10124808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pic>
        <p:nvPicPr>
          <p:cNvPr id="218" name="Google Shape;218;p37"/>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20875" y="489850"/>
            <a:ext cx="7911750" cy="43062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23" name="Google Shape;223;p38"/>
          <p:cNvPicPr preferRelativeResize="0"/>
          <p:nvPr/>
        </p:nvPicPr>
        <p:blipFill>
          <a:blip r:embed="rId3">
            <a:alphaModFix/>
          </a:blip>
          <a:stretch>
            <a:fillRect/>
          </a:stretch>
        </p:blipFill>
        <p:spPr>
          <a:xfrm>
            <a:off x="1435000" y="183250"/>
            <a:ext cx="6425700" cy="47770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228" name="Google Shape;228;p39"/>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0" y="1234813"/>
            <a:ext cx="9144000" cy="2673875"/>
          </a:xfrm>
          <a:prstGeom prst="rect">
            <a:avLst/>
          </a:prstGeom>
          <a:noFill/>
          <a:ln>
            <a:noFill/>
          </a:ln>
        </p:spPr>
      </p:pic>
      <p:sp>
        <p:nvSpPr>
          <p:cNvPr id="229" name="Google Shape;229;p39"/>
          <p:cNvSpPr txBox="1"/>
          <p:nvPr/>
        </p:nvSpPr>
        <p:spPr>
          <a:xfrm>
            <a:off x="304800" y="30480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a:t>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pic>
        <p:nvPicPr>
          <p:cNvPr id="234" name="Google Shape;234;p40"/>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152400" y="599213"/>
            <a:ext cx="8839201" cy="394507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pic>
        <p:nvPicPr>
          <p:cNvPr id="239" name="Google Shape;239;p41"/>
          <p:cNvPicPr preferRelativeResize="0"/>
          <p:nvPr/>
        </p:nvPicPr>
        <p:blipFill>
          <a:blip r:embed="rId3">
            <a:alphaModFix/>
          </a:blip>
          <a:stretch>
            <a:fillRect/>
          </a:stretch>
        </p:blipFill>
        <p:spPr>
          <a:xfrm>
            <a:off x="1346200" y="152400"/>
            <a:ext cx="6451601" cy="483870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8"/>
          <p:cNvSpPr/>
          <p:nvPr/>
        </p:nvSpPr>
        <p:spPr>
          <a:xfrm rot="-5400000">
            <a:off x="7266450" y="3317475"/>
            <a:ext cx="1999800" cy="1482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34" name="Google Shape;134;p28"/>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35" name="Google Shape;135;p28"/>
          <p:cNvSpPr txBox="1">
            <a:spLocks noGrp="1"/>
          </p:cNvSpPr>
          <p:nvPr>
            <p:ph type="body" idx="1"/>
          </p:nvPr>
        </p:nvSpPr>
        <p:spPr>
          <a:xfrm>
            <a:off x="2532800" y="1627625"/>
            <a:ext cx="5820900" cy="3151200"/>
          </a:xfrm>
          <a:prstGeom prst="rect">
            <a:avLst/>
          </a:prstGeom>
          <a:noFill/>
          <a:ln>
            <a:noFill/>
          </a:ln>
        </p:spPr>
        <p:txBody>
          <a:bodyPr spcFirstLastPara="1" wrap="square" lIns="68575" tIns="34275" rIns="68575" bIns="34275" anchor="t" anchorCtr="0">
            <a:normAutofit fontScale="70000" lnSpcReduction="20000"/>
          </a:bodyPr>
          <a:lstStyle/>
          <a:p>
            <a:pPr marL="457200" lvl="0" indent="-357505" algn="l" rtl="0">
              <a:lnSpc>
                <a:spcPct val="120000"/>
              </a:lnSpc>
              <a:spcBef>
                <a:spcPts val="800"/>
              </a:spcBef>
              <a:spcAft>
                <a:spcPts val="0"/>
              </a:spcAft>
              <a:buClr>
                <a:schemeClr val="dk1"/>
              </a:buClr>
              <a:buSzPct val="100000"/>
              <a:buAutoNum type="arabicPeriod"/>
            </a:pPr>
            <a:r>
              <a:rPr lang="en-GB" sz="2900" dirty="0">
                <a:solidFill>
                  <a:schemeClr val="dk1"/>
                </a:solidFill>
              </a:rPr>
              <a:t>What do the quotes on the following slides  </a:t>
            </a:r>
            <a:r>
              <a:rPr lang="en-GB" sz="2900" i="1" dirty="0">
                <a:solidFill>
                  <a:schemeClr val="dk1"/>
                </a:solidFill>
              </a:rPr>
              <a:t>show</a:t>
            </a:r>
            <a:r>
              <a:rPr lang="en-GB" sz="2900" dirty="0">
                <a:solidFill>
                  <a:schemeClr val="dk1"/>
                </a:solidFill>
              </a:rPr>
              <a:t> you about what could be going on?</a:t>
            </a:r>
            <a:endParaRPr sz="2900" dirty="0">
              <a:solidFill>
                <a:schemeClr val="dk1"/>
              </a:solidFill>
            </a:endParaRPr>
          </a:p>
          <a:p>
            <a:pPr marL="457200" lvl="0" indent="0" algn="l" rtl="0">
              <a:lnSpc>
                <a:spcPct val="120000"/>
              </a:lnSpc>
              <a:spcBef>
                <a:spcPts val="800"/>
              </a:spcBef>
              <a:spcAft>
                <a:spcPts val="0"/>
              </a:spcAft>
              <a:buNone/>
            </a:pPr>
            <a:endParaRPr sz="485" dirty="0">
              <a:solidFill>
                <a:schemeClr val="dk1"/>
              </a:solidFill>
            </a:endParaRPr>
          </a:p>
          <a:p>
            <a:pPr marL="1371600" lvl="0" indent="-357505" algn="l" rtl="0">
              <a:lnSpc>
                <a:spcPct val="120000"/>
              </a:lnSpc>
              <a:spcBef>
                <a:spcPts val="800"/>
              </a:spcBef>
              <a:spcAft>
                <a:spcPts val="0"/>
              </a:spcAft>
              <a:buClr>
                <a:schemeClr val="dk1"/>
              </a:buClr>
              <a:buSzPct val="100000"/>
              <a:buChar char="●"/>
            </a:pPr>
            <a:r>
              <a:rPr lang="en-GB" sz="2900" dirty="0">
                <a:solidFill>
                  <a:schemeClr val="dk1"/>
                </a:solidFill>
              </a:rPr>
              <a:t>Where might this picture be taken? </a:t>
            </a:r>
            <a:endParaRPr sz="2900" dirty="0">
              <a:solidFill>
                <a:schemeClr val="dk1"/>
              </a:solidFill>
            </a:endParaRPr>
          </a:p>
          <a:p>
            <a:pPr marL="1371600" lvl="0" indent="-357505" algn="l" rtl="0">
              <a:lnSpc>
                <a:spcPct val="120000"/>
              </a:lnSpc>
              <a:spcBef>
                <a:spcPts val="0"/>
              </a:spcBef>
              <a:spcAft>
                <a:spcPts val="0"/>
              </a:spcAft>
              <a:buClr>
                <a:schemeClr val="dk1"/>
              </a:buClr>
              <a:buSzPct val="100000"/>
              <a:buChar char="●"/>
            </a:pPr>
            <a:r>
              <a:rPr lang="en-GB" sz="2900" dirty="0">
                <a:solidFill>
                  <a:schemeClr val="dk1"/>
                </a:solidFill>
              </a:rPr>
              <a:t>Who is in it?</a:t>
            </a:r>
            <a:endParaRPr sz="2900" dirty="0">
              <a:solidFill>
                <a:schemeClr val="dk1"/>
              </a:solidFill>
            </a:endParaRPr>
          </a:p>
          <a:p>
            <a:pPr marL="1371600" lvl="0" indent="-357505" algn="l" rtl="0">
              <a:lnSpc>
                <a:spcPct val="120000"/>
              </a:lnSpc>
              <a:spcBef>
                <a:spcPts val="0"/>
              </a:spcBef>
              <a:spcAft>
                <a:spcPts val="0"/>
              </a:spcAft>
              <a:buClr>
                <a:schemeClr val="dk1"/>
              </a:buClr>
              <a:buSzPct val="100000"/>
              <a:buChar char="●"/>
            </a:pPr>
            <a:r>
              <a:rPr lang="en-GB" sz="2900" dirty="0">
                <a:solidFill>
                  <a:schemeClr val="dk1"/>
                </a:solidFill>
              </a:rPr>
              <a:t>What is being quoted? </a:t>
            </a:r>
            <a:endParaRPr sz="2900" dirty="0">
              <a:solidFill>
                <a:schemeClr val="dk1"/>
              </a:solidFill>
            </a:endParaRPr>
          </a:p>
          <a:p>
            <a:pPr marL="1371600" lvl="0" indent="-357505" algn="l" rtl="0">
              <a:lnSpc>
                <a:spcPct val="120000"/>
              </a:lnSpc>
              <a:spcBef>
                <a:spcPts val="0"/>
              </a:spcBef>
              <a:spcAft>
                <a:spcPts val="0"/>
              </a:spcAft>
              <a:buClr>
                <a:schemeClr val="dk1"/>
              </a:buClr>
              <a:buSzPct val="100000"/>
              <a:buChar char="●"/>
            </a:pPr>
            <a:r>
              <a:rPr lang="en-GB" sz="2900" dirty="0">
                <a:solidFill>
                  <a:schemeClr val="dk1"/>
                </a:solidFill>
              </a:rPr>
              <a:t>What might that mean?</a:t>
            </a:r>
            <a:endParaRPr sz="2900" dirty="0">
              <a:solidFill>
                <a:schemeClr val="dk1"/>
              </a:solidFill>
            </a:endParaRPr>
          </a:p>
          <a:p>
            <a:pPr marL="457200" lvl="0" indent="0" algn="l" rtl="0">
              <a:lnSpc>
                <a:spcPct val="120000"/>
              </a:lnSpc>
              <a:spcBef>
                <a:spcPts val="800"/>
              </a:spcBef>
              <a:spcAft>
                <a:spcPts val="0"/>
              </a:spcAft>
              <a:buNone/>
            </a:pPr>
            <a:endParaRPr sz="2900" dirty="0">
              <a:solidFill>
                <a:schemeClr val="dk1"/>
              </a:solidFill>
            </a:endParaRPr>
          </a:p>
          <a:p>
            <a:pPr marL="614045" lvl="0" indent="-514350" algn="l" rtl="0">
              <a:lnSpc>
                <a:spcPct val="120000"/>
              </a:lnSpc>
              <a:spcBef>
                <a:spcPts val="800"/>
              </a:spcBef>
              <a:spcAft>
                <a:spcPts val="0"/>
              </a:spcAft>
              <a:buClr>
                <a:schemeClr val="dk1"/>
              </a:buClr>
              <a:buSzPct val="100000"/>
              <a:buFont typeface="+mj-lt"/>
              <a:buAutoNum type="arabicPeriod" startAt="2"/>
            </a:pPr>
            <a:r>
              <a:rPr lang="en-GB" sz="2900" dirty="0">
                <a:solidFill>
                  <a:schemeClr val="dk1"/>
                </a:solidFill>
              </a:rPr>
              <a:t>Discuss these in small groups</a:t>
            </a:r>
            <a:endParaRPr sz="2900" dirty="0">
              <a:solidFill>
                <a:schemeClr val="dk1"/>
              </a:solidFill>
            </a:endParaRPr>
          </a:p>
        </p:txBody>
      </p:sp>
      <p:sp>
        <p:nvSpPr>
          <p:cNvPr id="136" name="Google Shape;136;p28"/>
          <p:cNvSpPr txBox="1">
            <a:spLocks noGrp="1"/>
          </p:cNvSpPr>
          <p:nvPr>
            <p:ph type="title"/>
          </p:nvPr>
        </p:nvSpPr>
        <p:spPr>
          <a:xfrm>
            <a:off x="628650" y="424800"/>
            <a:ext cx="82071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ct val="100000"/>
              <a:buFont typeface="Calibri"/>
              <a:buNone/>
            </a:pPr>
            <a:r>
              <a:rPr lang="en-GB" sz="2400" b="1" dirty="0">
                <a:solidFill>
                  <a:srgbClr val="9DBCB4"/>
                </a:solidFill>
              </a:rPr>
              <a:t>Activity 1:</a:t>
            </a:r>
            <a:endParaRPr sz="2400" b="1" dirty="0"/>
          </a:p>
          <a:p>
            <a:pPr marL="0" lvl="0" indent="0" algn="l" rtl="0">
              <a:lnSpc>
                <a:spcPct val="90000"/>
              </a:lnSpc>
              <a:spcBef>
                <a:spcPts val="0"/>
              </a:spcBef>
              <a:spcAft>
                <a:spcPts val="0"/>
              </a:spcAft>
              <a:buClr>
                <a:schemeClr val="dk1"/>
              </a:buClr>
              <a:buSzPct val="218181"/>
              <a:buFont typeface="Calibri"/>
              <a:buNone/>
            </a:pPr>
            <a:r>
              <a:rPr lang="en-GB" sz="1100" dirty="0"/>
              <a:t>  </a:t>
            </a:r>
            <a:br>
              <a:rPr lang="en-GB" dirty="0"/>
            </a:br>
            <a:r>
              <a:rPr lang="en-GB" sz="3022" b="1" dirty="0"/>
              <a:t>What’s going on here…. Take a close look!</a:t>
            </a:r>
            <a:endParaRPr sz="3022" dirty="0"/>
          </a:p>
        </p:txBody>
      </p:sp>
      <p:pic>
        <p:nvPicPr>
          <p:cNvPr id="137" name="Google Shape;137;p28"/>
          <p:cNvPicPr preferRelativeResize="0"/>
          <p:nvPr/>
        </p:nvPicPr>
        <p:blipFill>
          <a:blip r:embed="rId4">
            <a:alphaModFix/>
          </a:blip>
          <a:stretch>
            <a:fillRect/>
          </a:stretch>
        </p:blipFill>
        <p:spPr>
          <a:xfrm>
            <a:off x="628650" y="1627625"/>
            <a:ext cx="1428750" cy="14287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249" name="Google Shape;249;p43"/>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82225" y="76200"/>
            <a:ext cx="7779558" cy="49911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6"/>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72" name="Google Shape;272;p46"/>
          <p:cNvPicPr preferRelativeResize="0"/>
          <p:nvPr/>
        </p:nvPicPr>
        <p:blipFill rotWithShape="1">
          <a:blip r:embed="rId4">
            <a:alphaModFix/>
          </a:blip>
          <a:srcRect/>
          <a:stretch/>
        </p:blipFill>
        <p:spPr>
          <a:xfrm>
            <a:off x="319178" y="356427"/>
            <a:ext cx="8516427" cy="4506127"/>
          </a:xfrm>
          <a:prstGeom prst="rect">
            <a:avLst/>
          </a:prstGeom>
          <a:noFill/>
          <a:ln>
            <a:noFill/>
          </a:ln>
        </p:spPr>
      </p:pic>
      <p:sp>
        <p:nvSpPr>
          <p:cNvPr id="273" name="Google Shape;273;p46"/>
          <p:cNvSpPr txBox="1">
            <a:spLocks noGrp="1"/>
          </p:cNvSpPr>
          <p:nvPr>
            <p:ph type="body" idx="1"/>
          </p:nvPr>
        </p:nvSpPr>
        <p:spPr>
          <a:xfrm>
            <a:off x="628650" y="1199745"/>
            <a:ext cx="6043800" cy="2915100"/>
          </a:xfrm>
          <a:prstGeom prst="rect">
            <a:avLst/>
          </a:prstGeom>
          <a:noFill/>
          <a:ln>
            <a:noFill/>
          </a:ln>
        </p:spPr>
        <p:txBody>
          <a:bodyPr spcFirstLastPara="1" wrap="square" lIns="68575" tIns="34275" rIns="68575" bIns="34275" anchor="t" anchorCtr="0">
            <a:normAutofit fontScale="55000" lnSpcReduction="20000"/>
          </a:bodyPr>
          <a:lstStyle/>
          <a:p>
            <a:pPr marL="0" lvl="0" indent="0" algn="l" rtl="0">
              <a:lnSpc>
                <a:spcPct val="115000"/>
              </a:lnSpc>
              <a:spcBef>
                <a:spcPts val="800"/>
              </a:spcBef>
              <a:spcAft>
                <a:spcPts val="0"/>
              </a:spcAft>
              <a:buNone/>
            </a:pPr>
            <a:r>
              <a:rPr lang="en-NZ" sz="2963" dirty="0">
                <a:solidFill>
                  <a:schemeClr val="dk1"/>
                </a:solidFill>
              </a:rPr>
              <a:t>Cataracts is when the normal clear lens of the eye becomes cloudy. While cataract is associated with aging, some children are born with congenital cataracts</a:t>
            </a:r>
          </a:p>
          <a:p>
            <a:pPr marL="0" lvl="0" indent="0" algn="l" rtl="0">
              <a:lnSpc>
                <a:spcPct val="115000"/>
              </a:lnSpc>
              <a:spcBef>
                <a:spcPts val="800"/>
              </a:spcBef>
              <a:spcAft>
                <a:spcPts val="0"/>
              </a:spcAft>
              <a:buNone/>
            </a:pPr>
            <a:endParaRPr sz="2963" dirty="0">
              <a:solidFill>
                <a:schemeClr val="dk1"/>
              </a:solidFill>
            </a:endParaRPr>
          </a:p>
          <a:p>
            <a:pPr indent="-457200">
              <a:lnSpc>
                <a:spcPct val="115000"/>
              </a:lnSpc>
            </a:pPr>
            <a:r>
              <a:rPr lang="en-NZ" sz="2963" dirty="0">
                <a:solidFill>
                  <a:schemeClr val="dk1"/>
                </a:solidFill>
              </a:rPr>
              <a:t>Cataracts affect both men and women ​</a:t>
            </a:r>
          </a:p>
          <a:p>
            <a:pPr indent="-457200">
              <a:lnSpc>
                <a:spcPct val="115000"/>
              </a:lnSpc>
            </a:pPr>
            <a:r>
              <a:rPr lang="en-NZ" sz="2963" dirty="0">
                <a:solidFill>
                  <a:schemeClr val="dk1"/>
                </a:solidFill>
              </a:rPr>
              <a:t>Cataracts can affect either or both eyes​</a:t>
            </a:r>
          </a:p>
          <a:p>
            <a:pPr indent="-457200">
              <a:lnSpc>
                <a:spcPct val="115000"/>
              </a:lnSpc>
            </a:pPr>
            <a:r>
              <a:rPr lang="en-NZ" sz="2963" dirty="0">
                <a:solidFill>
                  <a:schemeClr val="dk1"/>
                </a:solidFill>
              </a:rPr>
              <a:t>A cataract is generally treated with a straightforward 20-minute surgery</a:t>
            </a:r>
            <a:endParaRPr sz="2963" dirty="0">
              <a:solidFill>
                <a:schemeClr val="dk1"/>
              </a:solidFill>
            </a:endParaRPr>
          </a:p>
        </p:txBody>
      </p:sp>
      <p:sp>
        <p:nvSpPr>
          <p:cNvPr id="274" name="Google Shape;274;p46"/>
          <p:cNvSpPr txBox="1">
            <a:spLocks noGrp="1"/>
          </p:cNvSpPr>
          <p:nvPr>
            <p:ph type="title"/>
          </p:nvPr>
        </p:nvSpPr>
        <p:spPr>
          <a:xfrm>
            <a:off x="531374"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1100" dirty="0"/>
              <a:t>  </a:t>
            </a:r>
            <a:r>
              <a:rPr lang="en-GB" sz="3133" b="1" dirty="0"/>
              <a:t>Cataracts </a:t>
            </a:r>
            <a:endParaRPr sz="3133" dirty="0"/>
          </a:p>
        </p:txBody>
      </p:sp>
      <p:pic>
        <p:nvPicPr>
          <p:cNvPr id="276" name="Google Shape;276;p46"/>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6429426" y="3004549"/>
            <a:ext cx="1730644" cy="1804125"/>
          </a:xfrm>
          <a:prstGeom prst="rect">
            <a:avLst/>
          </a:prstGeom>
          <a:noFill/>
          <a:ln>
            <a:noFill/>
          </a:ln>
        </p:spPr>
      </p:pic>
      <p:pic>
        <p:nvPicPr>
          <p:cNvPr id="277" name="Google Shape;277;p46"/>
          <p:cNvPicPr preferRelativeResize="0"/>
          <p:nvPr/>
        </p:nvPicPr>
        <p:blipFill>
          <a:blip r:embed="rId6" cstate="print">
            <a:alphaModFix/>
            <a:extLst>
              <a:ext uri="{28A0092B-C50C-407E-A947-70E740481C1C}">
                <a14:useLocalDpi xmlns:a14="http://schemas.microsoft.com/office/drawing/2010/main"/>
              </a:ext>
            </a:extLst>
          </a:blip>
          <a:stretch>
            <a:fillRect/>
          </a:stretch>
        </p:blipFill>
        <p:spPr>
          <a:xfrm>
            <a:off x="5790700" y="2838688"/>
            <a:ext cx="2968700" cy="2228075"/>
          </a:xfrm>
          <a:prstGeom prst="rect">
            <a:avLst/>
          </a:prstGeom>
          <a:noFill/>
          <a:ln>
            <a:noFill/>
          </a:ln>
        </p:spPr>
      </p:pic>
      <p:pic>
        <p:nvPicPr>
          <p:cNvPr id="278" name="Google Shape;278;p46"/>
          <p:cNvPicPr preferRelativeResize="0"/>
          <p:nvPr/>
        </p:nvPicPr>
        <p:blipFill>
          <a:blip r:embed="rId7" cstate="print">
            <a:alphaModFix/>
            <a:extLst>
              <a:ext uri="{28A0092B-C50C-407E-A947-70E740481C1C}">
                <a14:useLocalDpi xmlns:a14="http://schemas.microsoft.com/office/drawing/2010/main"/>
              </a:ext>
            </a:extLst>
          </a:blip>
          <a:stretch>
            <a:fillRect/>
          </a:stretch>
        </p:blipFill>
        <p:spPr>
          <a:xfrm rot="1283210">
            <a:off x="6306176" y="2249650"/>
            <a:ext cx="933923" cy="719674"/>
          </a:xfrm>
          <a:prstGeom prst="rect">
            <a:avLst/>
          </a:prstGeom>
          <a:noFill/>
          <a:ln>
            <a:noFill/>
          </a:ln>
        </p:spPr>
      </p:pic>
    </p:spTree>
  </p:cSld>
  <p:clrMapOvr>
    <a:masterClrMapping/>
  </p:clrMapOvr>
  <p:extLst>
    <p:ext uri="{6950BFC3-D8DA-4A85-94F7-54DA5524770B}">
      <p188:commentRel xmlns:p188="http://schemas.microsoft.com/office/powerpoint/2018/8/main" r:id="rId3"/>
    </p:ext>
  </p:extLs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7"/>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85" name="Google Shape;285;p47"/>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86" name="Google Shape;286;p47"/>
          <p:cNvSpPr txBox="1">
            <a:spLocks noGrp="1"/>
          </p:cNvSpPr>
          <p:nvPr>
            <p:ph type="body" idx="1"/>
          </p:nvPr>
        </p:nvSpPr>
        <p:spPr>
          <a:xfrm>
            <a:off x="628650" y="1492154"/>
            <a:ext cx="6155100" cy="2698057"/>
          </a:xfrm>
          <a:prstGeom prst="rect">
            <a:avLst/>
          </a:prstGeom>
          <a:noFill/>
          <a:ln>
            <a:noFill/>
          </a:ln>
        </p:spPr>
        <p:txBody>
          <a:bodyPr spcFirstLastPara="1" wrap="square" lIns="68575" tIns="34275" rIns="68575" bIns="34275" anchor="t" anchorCtr="0">
            <a:noAutofit/>
          </a:bodyPr>
          <a:lstStyle/>
          <a:p>
            <a:pPr marL="285750" indent="-285750">
              <a:lnSpc>
                <a:spcPct val="115000"/>
              </a:lnSpc>
              <a:buSzPct val="54000"/>
            </a:pPr>
            <a:r>
              <a:rPr lang="en-GB" sz="1729" dirty="0">
                <a:solidFill>
                  <a:schemeClr val="dk1"/>
                </a:solidFill>
              </a:rPr>
              <a:t>Diabetes causes a person’s blood sugar to become too high </a:t>
            </a:r>
          </a:p>
          <a:p>
            <a:pPr marL="285750" indent="-285750">
              <a:lnSpc>
                <a:spcPct val="115000"/>
              </a:lnSpc>
              <a:buSzPct val="54000"/>
            </a:pPr>
            <a:r>
              <a:rPr lang="en-GB" sz="1729" dirty="0">
                <a:solidFill>
                  <a:schemeClr val="dk1"/>
                </a:solidFill>
              </a:rPr>
              <a:t>Diabetes can cause eye disease</a:t>
            </a:r>
          </a:p>
          <a:p>
            <a:pPr marL="285750" indent="-285750">
              <a:lnSpc>
                <a:spcPct val="115000"/>
              </a:lnSpc>
              <a:buSzPct val="54000"/>
            </a:pPr>
            <a:r>
              <a:rPr lang="en-GB" sz="1729" dirty="0">
                <a:solidFill>
                  <a:schemeClr val="dk1"/>
                </a:solidFill>
              </a:rPr>
              <a:t>Globally, 1 in 11 adults have diabetes </a:t>
            </a:r>
          </a:p>
          <a:p>
            <a:pPr marL="285750" indent="-285750">
              <a:lnSpc>
                <a:spcPct val="115000"/>
              </a:lnSpc>
              <a:buSzPct val="54000"/>
            </a:pPr>
            <a:r>
              <a:rPr lang="en-GB" sz="1729" dirty="0">
                <a:solidFill>
                  <a:schemeClr val="dk1"/>
                </a:solidFill>
              </a:rPr>
              <a:t>In the Pacific, Diabetes was very uncommon a generation ago. </a:t>
            </a:r>
            <a:endParaRPr sz="1729" dirty="0">
              <a:solidFill>
                <a:schemeClr val="dk1"/>
              </a:solidFill>
            </a:endParaRPr>
          </a:p>
          <a:p>
            <a:pPr marL="0" lvl="0" indent="0" algn="l" rtl="0">
              <a:lnSpc>
                <a:spcPct val="115000"/>
              </a:lnSpc>
              <a:spcBef>
                <a:spcPts val="800"/>
              </a:spcBef>
              <a:spcAft>
                <a:spcPts val="0"/>
              </a:spcAft>
              <a:buSzPct val="54000"/>
              <a:buNone/>
            </a:pPr>
            <a:endParaRPr sz="1729" dirty="0">
              <a:solidFill>
                <a:schemeClr val="dk1"/>
              </a:solidFill>
            </a:endParaRPr>
          </a:p>
        </p:txBody>
      </p:sp>
      <p:sp>
        <p:nvSpPr>
          <p:cNvPr id="287" name="Google Shape;287;p47"/>
          <p:cNvSpPr txBox="1">
            <a:spLocks noGrp="1"/>
          </p:cNvSpPr>
          <p:nvPr>
            <p:ph type="title"/>
          </p:nvPr>
        </p:nvSpPr>
        <p:spPr>
          <a:xfrm>
            <a:off x="576944"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Diabetes Eye Disease </a:t>
            </a:r>
            <a:endParaRPr sz="3133" dirty="0"/>
          </a:p>
        </p:txBody>
      </p:sp>
      <p:sp>
        <p:nvSpPr>
          <p:cNvPr id="288" name="Google Shape;288;p47"/>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t> </a:t>
            </a:r>
            <a:endParaRPr/>
          </a:p>
        </p:txBody>
      </p:sp>
      <p:grpSp>
        <p:nvGrpSpPr>
          <p:cNvPr id="289" name="Google Shape;289;p47"/>
          <p:cNvGrpSpPr/>
          <p:nvPr/>
        </p:nvGrpSpPr>
        <p:grpSpPr>
          <a:xfrm>
            <a:off x="6319880" y="356419"/>
            <a:ext cx="3000033" cy="2364236"/>
            <a:chOff x="5851400" y="1277413"/>
            <a:chExt cx="3449900" cy="2588674"/>
          </a:xfrm>
        </p:grpSpPr>
        <p:pic>
          <p:nvPicPr>
            <p:cNvPr id="290" name="Google Shape;290;p47"/>
            <p:cNvPicPr preferRelativeResize="0"/>
            <p:nvPr/>
          </p:nvPicPr>
          <p:blipFill>
            <a:blip r:embed="rId4">
              <a:alphaModFix/>
            </a:blip>
            <a:stretch>
              <a:fillRect/>
            </a:stretch>
          </p:blipFill>
          <p:spPr>
            <a:xfrm>
              <a:off x="6478950" y="1423875"/>
              <a:ext cx="1956600" cy="2190000"/>
            </a:xfrm>
            <a:prstGeom prst="rect">
              <a:avLst/>
            </a:prstGeom>
            <a:noFill/>
            <a:ln>
              <a:noFill/>
            </a:ln>
          </p:spPr>
        </p:pic>
        <p:pic>
          <p:nvPicPr>
            <p:cNvPr id="291" name="Google Shape;291;p47"/>
            <p:cNvPicPr preferRelativeResize="0"/>
            <p:nvPr/>
          </p:nvPicPr>
          <p:blipFill>
            <a:blip r:embed="rId5">
              <a:alphaModFix/>
            </a:blip>
            <a:stretch>
              <a:fillRect/>
            </a:stretch>
          </p:blipFill>
          <p:spPr>
            <a:xfrm>
              <a:off x="5851400" y="1277413"/>
              <a:ext cx="3449900" cy="2588674"/>
            </a:xfrm>
            <a:prstGeom prst="rect">
              <a:avLst/>
            </a:prstGeom>
            <a:noFill/>
            <a:ln>
              <a:noFill/>
            </a:ln>
          </p:spPr>
        </p:pic>
      </p:grpSp>
      <p:pic>
        <p:nvPicPr>
          <p:cNvPr id="292" name="Google Shape;292;p47"/>
          <p:cNvPicPr preferRelativeResize="0"/>
          <p:nvPr/>
        </p:nvPicPr>
        <p:blipFill>
          <a:blip r:embed="rId6">
            <a:alphaModFix/>
          </a:blip>
          <a:stretch>
            <a:fillRect/>
          </a:stretch>
        </p:blipFill>
        <p:spPr>
          <a:xfrm rot="6938359">
            <a:off x="6309801" y="2022863"/>
            <a:ext cx="1514849" cy="1019823"/>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3"/>
          <a:stretch>
            <a:fillRect/>
          </a:stretch>
        </p:blipFill>
        <p:spPr>
          <a:xfrm>
            <a:off x="5220072" y="2689284"/>
            <a:ext cx="2226757" cy="2039289"/>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473067" y="2778667"/>
            <a:ext cx="2567609" cy="2147327"/>
          </a:xfrm>
          <a:prstGeom prst="rect">
            <a:avLst/>
          </a:prstGeom>
        </p:spPr>
      </p:pic>
      <p:cxnSp>
        <p:nvCxnSpPr>
          <p:cNvPr id="4" name="Straight Arrow Connector 3"/>
          <p:cNvCxnSpPr/>
          <p:nvPr/>
        </p:nvCxnSpPr>
        <p:spPr>
          <a:xfrm>
            <a:off x="3437874" y="3597864"/>
            <a:ext cx="1782198" cy="0"/>
          </a:xfrm>
          <a:prstGeom prst="straightConnector1">
            <a:avLst/>
          </a:prstGeom>
          <a:ln w="57150">
            <a:solidFill>
              <a:srgbClr val="EE6C3A"/>
            </a:solidFill>
            <a:headEnd type="triangle"/>
            <a:tailEnd type="triangle"/>
          </a:ln>
        </p:spPr>
        <p:style>
          <a:lnRef idx="1">
            <a:schemeClr val="accent6"/>
          </a:lnRef>
          <a:fillRef idx="0">
            <a:schemeClr val="accent6"/>
          </a:fillRef>
          <a:effectRef idx="0">
            <a:schemeClr val="accent6"/>
          </a:effectRef>
          <a:fontRef idx="minor">
            <a:schemeClr val="tx1"/>
          </a:fontRef>
        </p:style>
      </p:cxnSp>
      <p:sp>
        <p:nvSpPr>
          <p:cNvPr id="9" name="TextBox 8">
            <a:extLst>
              <a:ext uri="{FF2B5EF4-FFF2-40B4-BE49-F238E27FC236}">
                <a16:creationId xmlns:a16="http://schemas.microsoft.com/office/drawing/2014/main" id="{F848A494-D3E0-4139-B42C-30FCE22D0A0C}"/>
              </a:ext>
            </a:extLst>
          </p:cNvPr>
          <p:cNvSpPr txBox="1"/>
          <p:nvPr/>
        </p:nvSpPr>
        <p:spPr>
          <a:xfrm>
            <a:off x="842400" y="414927"/>
            <a:ext cx="7459200" cy="2031325"/>
          </a:xfrm>
          <a:prstGeom prst="rect">
            <a:avLst/>
          </a:prstGeom>
          <a:noFill/>
        </p:spPr>
        <p:txBody>
          <a:bodyPr wrap="square">
            <a:spAutoFit/>
          </a:bodyPr>
          <a:lstStyle/>
          <a:p>
            <a:pPr marL="285750" indent="-285750" algn="l" rtl="0" fontAlgn="base">
              <a:buFont typeface="Arial" panose="020B0604020202020204" pitchFamily="34" charset="0"/>
              <a:buChar char="•"/>
            </a:pPr>
            <a:r>
              <a:rPr lang="en-NZ" sz="1800" b="0" i="0" u="none" strike="noStrike" dirty="0">
                <a:solidFill>
                  <a:srgbClr val="000000"/>
                </a:solidFill>
                <a:effectLst/>
                <a:latin typeface="+mj-lt"/>
              </a:rPr>
              <a:t>Diabetes eye disease, also known as Diabetic Retinopathy is a complication of diabetes that affects the back of the eye</a:t>
            </a:r>
          </a:p>
          <a:p>
            <a:pPr algn="l" rtl="0" fontAlgn="base"/>
            <a:endParaRPr lang="en-US" sz="1800" b="0" i="0" dirty="0">
              <a:solidFill>
                <a:srgbClr val="444444"/>
              </a:solidFill>
              <a:effectLst/>
              <a:latin typeface="+mj-lt"/>
            </a:endParaRPr>
          </a:p>
          <a:p>
            <a:pPr marL="285750" indent="-285750" algn="l" rtl="0" fontAlgn="base">
              <a:buFont typeface="Arial" panose="020B0604020202020204" pitchFamily="34" charset="0"/>
              <a:buChar char="•"/>
            </a:pPr>
            <a:r>
              <a:rPr lang="en-NZ" sz="1800" b="0" i="0" u="none" strike="noStrike" dirty="0">
                <a:solidFill>
                  <a:srgbClr val="151515"/>
                </a:solidFill>
                <a:effectLst/>
                <a:latin typeface="+mj-lt"/>
              </a:rPr>
              <a:t>When someone has high and varying blood sugar levels, the blood vessels in the retina can become irreversibly damaged</a:t>
            </a:r>
            <a:endParaRPr lang="en-NZ" sz="1800" dirty="0">
              <a:solidFill>
                <a:srgbClr val="151515"/>
              </a:solidFill>
              <a:latin typeface="+mj-lt"/>
            </a:endParaRPr>
          </a:p>
          <a:p>
            <a:pPr algn="l" rtl="0" fontAlgn="base"/>
            <a:endParaRPr lang="en-NZ" sz="1800" b="0" i="0" u="none" strike="noStrike" dirty="0">
              <a:solidFill>
                <a:srgbClr val="151515"/>
              </a:solidFill>
              <a:effectLst/>
              <a:latin typeface="+mj-lt"/>
            </a:endParaRPr>
          </a:p>
          <a:p>
            <a:pPr marL="285750" indent="-285750" fontAlgn="base">
              <a:buFont typeface="Arial" panose="020B0604020202020204" pitchFamily="34" charset="0"/>
              <a:buChar char="•"/>
            </a:pPr>
            <a:r>
              <a:rPr lang="en-NZ" sz="1800" dirty="0">
                <a:latin typeface="+mj-lt"/>
                <a:cs typeface="Arial" panose="020B0604020202020204" pitchFamily="34" charset="0"/>
              </a:rPr>
              <a:t>Eyes need a good blood supply to keep them healthy</a:t>
            </a:r>
          </a:p>
        </p:txBody>
      </p:sp>
    </p:spTree>
    <p:extLst>
      <p:ext uri="{BB962C8B-B14F-4D97-AF65-F5344CB8AC3E}">
        <p14:creationId xmlns:p14="http://schemas.microsoft.com/office/powerpoint/2010/main" val="37457662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8"/>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00" name="Google Shape;300;p48"/>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301" name="Google Shape;301;p48"/>
          <p:cNvSpPr txBox="1">
            <a:spLocks noGrp="1"/>
          </p:cNvSpPr>
          <p:nvPr>
            <p:ph type="body" idx="1"/>
          </p:nvPr>
        </p:nvSpPr>
        <p:spPr>
          <a:xfrm>
            <a:off x="628650" y="1487385"/>
            <a:ext cx="5221200" cy="2915100"/>
          </a:xfrm>
          <a:prstGeom prst="rect">
            <a:avLst/>
          </a:prstGeom>
          <a:noFill/>
          <a:ln>
            <a:noFill/>
          </a:ln>
        </p:spPr>
        <p:txBody>
          <a:bodyPr spcFirstLastPara="1" wrap="square" lIns="68575" tIns="34275" rIns="68575" bIns="34275" anchor="t" anchorCtr="0">
            <a:normAutofit lnSpcReduction="10000"/>
          </a:bodyPr>
          <a:lstStyle/>
          <a:p>
            <a:pPr indent="-457200">
              <a:lnSpc>
                <a:spcPct val="160000"/>
              </a:lnSpc>
            </a:pPr>
            <a:r>
              <a:rPr lang="en-GB" dirty="0">
                <a:solidFill>
                  <a:schemeClr val="dk1"/>
                </a:solidFill>
              </a:rPr>
              <a:t>This is a very common eye problem.</a:t>
            </a:r>
            <a:endParaRPr dirty="0">
              <a:solidFill>
                <a:schemeClr val="dk1"/>
              </a:solidFill>
            </a:endParaRPr>
          </a:p>
          <a:p>
            <a:pPr indent="-457200">
              <a:lnSpc>
                <a:spcPct val="160000"/>
              </a:lnSpc>
            </a:pPr>
            <a:r>
              <a:rPr lang="en-GB" dirty="0">
                <a:solidFill>
                  <a:schemeClr val="dk1"/>
                </a:solidFill>
              </a:rPr>
              <a:t>It is when the eye cannot clearly focus the images from the outside world. It makes vision blurred. </a:t>
            </a:r>
            <a:endParaRPr dirty="0">
              <a:solidFill>
                <a:schemeClr val="dk1"/>
              </a:solidFill>
            </a:endParaRPr>
          </a:p>
          <a:p>
            <a:pPr indent="-457200">
              <a:lnSpc>
                <a:spcPct val="160000"/>
              </a:lnSpc>
            </a:pPr>
            <a:r>
              <a:rPr lang="en-GB" dirty="0">
                <a:solidFill>
                  <a:schemeClr val="dk1"/>
                </a:solidFill>
              </a:rPr>
              <a:t>There are different types of refractive error – such as being long or short sighted. </a:t>
            </a:r>
            <a:endParaRPr dirty="0">
              <a:solidFill>
                <a:schemeClr val="dk1"/>
              </a:solidFill>
            </a:endParaRPr>
          </a:p>
        </p:txBody>
      </p:sp>
      <p:sp>
        <p:nvSpPr>
          <p:cNvPr id="302" name="Google Shape;302;p48"/>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Refractive Error</a:t>
            </a:r>
            <a:endParaRPr sz="3133" dirty="0"/>
          </a:p>
        </p:txBody>
      </p:sp>
      <p:pic>
        <p:nvPicPr>
          <p:cNvPr id="303" name="Google Shape;303;p48"/>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rot="1283210">
            <a:off x="6306176" y="2249650"/>
            <a:ext cx="933923" cy="719674"/>
          </a:xfrm>
          <a:prstGeom prst="rect">
            <a:avLst/>
          </a:prstGeom>
          <a:noFill/>
          <a:ln>
            <a:noFill/>
          </a:ln>
        </p:spPr>
      </p:pic>
      <p:pic>
        <p:nvPicPr>
          <p:cNvPr id="304" name="Google Shape;304;p48"/>
          <p:cNvPicPr preferRelativeResize="0"/>
          <p:nvPr/>
        </p:nvPicPr>
        <p:blipFill>
          <a:blip r:embed="rId5">
            <a:alphaModFix/>
          </a:blip>
          <a:stretch>
            <a:fillRect/>
          </a:stretch>
        </p:blipFill>
        <p:spPr>
          <a:xfrm>
            <a:off x="5399601" y="578050"/>
            <a:ext cx="3283424" cy="326105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4"/>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56" name="Google Shape;256;p44"/>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57" name="Google Shape;257;p44"/>
          <p:cNvSpPr txBox="1">
            <a:spLocks noGrp="1"/>
          </p:cNvSpPr>
          <p:nvPr>
            <p:ph type="body" idx="1"/>
          </p:nvPr>
        </p:nvSpPr>
        <p:spPr>
          <a:xfrm>
            <a:off x="2259602" y="1590725"/>
            <a:ext cx="6373800" cy="2915100"/>
          </a:xfrm>
          <a:prstGeom prst="rect">
            <a:avLst/>
          </a:prstGeom>
          <a:noFill/>
          <a:ln>
            <a:noFill/>
          </a:ln>
        </p:spPr>
        <p:txBody>
          <a:bodyPr spcFirstLastPara="1" wrap="square" lIns="68575" tIns="34275" rIns="68575" bIns="34275" anchor="t" anchorCtr="0">
            <a:normAutofit/>
          </a:bodyPr>
          <a:lstStyle/>
          <a:p>
            <a:pPr marL="0" lvl="0" indent="0" algn="l" rtl="0">
              <a:lnSpc>
                <a:spcPct val="100000"/>
              </a:lnSpc>
              <a:spcBef>
                <a:spcPts val="800"/>
              </a:spcBef>
              <a:spcAft>
                <a:spcPts val="0"/>
              </a:spcAft>
              <a:buNone/>
            </a:pPr>
            <a:r>
              <a:rPr lang="en-GB" sz="2000" dirty="0">
                <a:solidFill>
                  <a:schemeClr val="dk1"/>
                </a:solidFill>
              </a:rPr>
              <a:t>What you have just seen are three of the </a:t>
            </a:r>
            <a:r>
              <a:rPr lang="en-GB" sz="2000" i="1" dirty="0">
                <a:solidFill>
                  <a:schemeClr val="dk1"/>
                </a:solidFill>
              </a:rPr>
              <a:t>most common </a:t>
            </a:r>
            <a:r>
              <a:rPr lang="en-GB" sz="2000" dirty="0">
                <a:solidFill>
                  <a:schemeClr val="dk1"/>
                </a:solidFill>
              </a:rPr>
              <a:t>causes of blindness and vision challenges that people have:</a:t>
            </a:r>
            <a:endParaRPr sz="2000" dirty="0">
              <a:solidFill>
                <a:schemeClr val="dk1"/>
              </a:solidFill>
            </a:endParaRPr>
          </a:p>
          <a:p>
            <a:pPr marL="457200" lvl="0" indent="-346219" algn="l" rtl="0">
              <a:lnSpc>
                <a:spcPct val="100000"/>
              </a:lnSpc>
              <a:spcBef>
                <a:spcPts val="800"/>
              </a:spcBef>
              <a:spcAft>
                <a:spcPts val="0"/>
              </a:spcAft>
              <a:buClr>
                <a:schemeClr val="dk1"/>
              </a:buClr>
              <a:buSzPct val="54000"/>
              <a:buChar char="●"/>
            </a:pPr>
            <a:r>
              <a:rPr lang="en-GB" sz="2000" i="1" dirty="0">
                <a:solidFill>
                  <a:schemeClr val="dk1"/>
                </a:solidFill>
              </a:rPr>
              <a:t>Cataracts</a:t>
            </a:r>
            <a:endParaRPr sz="2000" i="1" dirty="0">
              <a:solidFill>
                <a:schemeClr val="dk1"/>
              </a:solidFill>
            </a:endParaRPr>
          </a:p>
          <a:p>
            <a:pPr marL="457200" lvl="0" indent="-346219" algn="l" rtl="0">
              <a:lnSpc>
                <a:spcPct val="100000"/>
              </a:lnSpc>
              <a:spcBef>
                <a:spcPts val="0"/>
              </a:spcBef>
              <a:spcAft>
                <a:spcPts val="0"/>
              </a:spcAft>
              <a:buClr>
                <a:schemeClr val="dk1"/>
              </a:buClr>
              <a:buSzPct val="54000"/>
              <a:buChar char="●"/>
            </a:pPr>
            <a:r>
              <a:rPr lang="en-GB" sz="2000" i="1" dirty="0">
                <a:solidFill>
                  <a:schemeClr val="dk1"/>
                </a:solidFill>
              </a:rPr>
              <a:t>Diabetic Eye Disease </a:t>
            </a:r>
            <a:endParaRPr sz="2000" i="1" dirty="0">
              <a:solidFill>
                <a:schemeClr val="dk1"/>
              </a:solidFill>
            </a:endParaRPr>
          </a:p>
          <a:p>
            <a:pPr marL="457200" lvl="0" indent="-346219" algn="l" rtl="0">
              <a:lnSpc>
                <a:spcPct val="100000"/>
              </a:lnSpc>
              <a:spcBef>
                <a:spcPts val="0"/>
              </a:spcBef>
              <a:spcAft>
                <a:spcPts val="0"/>
              </a:spcAft>
              <a:buClr>
                <a:schemeClr val="dk1"/>
              </a:buClr>
              <a:buSzPct val="54000"/>
              <a:buChar char="●"/>
            </a:pPr>
            <a:r>
              <a:rPr lang="en-GB" sz="2000" i="1" dirty="0">
                <a:solidFill>
                  <a:schemeClr val="dk1"/>
                </a:solidFill>
              </a:rPr>
              <a:t>Refractive Error</a:t>
            </a:r>
            <a:endParaRPr sz="2000" dirty="0">
              <a:solidFill>
                <a:schemeClr val="dk1"/>
              </a:solidFill>
            </a:endParaRPr>
          </a:p>
          <a:p>
            <a:pPr marL="110981" lvl="0" indent="0" algn="l" rtl="0">
              <a:lnSpc>
                <a:spcPct val="100000"/>
              </a:lnSpc>
              <a:spcBef>
                <a:spcPts val="800"/>
              </a:spcBef>
              <a:spcAft>
                <a:spcPts val="0"/>
              </a:spcAft>
              <a:buClr>
                <a:schemeClr val="dk1"/>
              </a:buClr>
              <a:buSzPct val="100000"/>
              <a:buNone/>
            </a:pPr>
            <a:r>
              <a:rPr lang="en-GB" sz="2000" dirty="0">
                <a:solidFill>
                  <a:schemeClr val="dk1"/>
                </a:solidFill>
              </a:rPr>
              <a:t>Create a </a:t>
            </a:r>
            <a:r>
              <a:rPr lang="en-GB" sz="2000" b="1" dirty="0">
                <a:solidFill>
                  <a:schemeClr val="dk1"/>
                </a:solidFill>
              </a:rPr>
              <a:t>graphic organiser </a:t>
            </a:r>
            <a:r>
              <a:rPr lang="en-GB" sz="2000" dirty="0">
                <a:solidFill>
                  <a:schemeClr val="dk1"/>
                </a:solidFill>
              </a:rPr>
              <a:t>to record important information about these three main causes.</a:t>
            </a:r>
            <a:endParaRPr sz="1200" dirty="0">
              <a:solidFill>
                <a:schemeClr val="dk1"/>
              </a:solidFill>
            </a:endParaRPr>
          </a:p>
        </p:txBody>
      </p:sp>
      <p:sp>
        <p:nvSpPr>
          <p:cNvPr id="258" name="Google Shape;258;p44"/>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dirty="0">
                <a:solidFill>
                  <a:srgbClr val="9DBCB4"/>
                </a:solidFill>
              </a:rPr>
              <a:t>Activity 4: Graphic Organiser </a:t>
            </a:r>
            <a:endParaRPr sz="2400" b="1" dirty="0"/>
          </a:p>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sz="3133" b="1" dirty="0"/>
              <a:t>Causes of Blindness </a:t>
            </a:r>
            <a:endParaRPr sz="3133" dirty="0"/>
          </a:p>
        </p:txBody>
      </p:sp>
      <p:pic>
        <p:nvPicPr>
          <p:cNvPr id="259" name="Google Shape;259;p44"/>
          <p:cNvPicPr preferRelativeResize="0"/>
          <p:nvPr/>
        </p:nvPicPr>
        <p:blipFill>
          <a:blip r:embed="rId4">
            <a:alphaModFix/>
          </a:blip>
          <a:stretch>
            <a:fillRect/>
          </a:stretch>
        </p:blipFill>
        <p:spPr>
          <a:xfrm>
            <a:off x="628650" y="1724575"/>
            <a:ext cx="1428750" cy="14287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57"/>
          <p:cNvSpPr txBox="1">
            <a:spLocks noGrp="1"/>
          </p:cNvSpPr>
          <p:nvPr>
            <p:ph type="body" idx="1"/>
          </p:nvPr>
        </p:nvSpPr>
        <p:spPr>
          <a:xfrm>
            <a:off x="277825" y="126900"/>
            <a:ext cx="8588400" cy="605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SzPts val="1018"/>
              <a:buNone/>
            </a:pPr>
            <a:r>
              <a:rPr lang="en-GB" sz="2165" b="1">
                <a:solidFill>
                  <a:srgbClr val="EE6C3A"/>
                </a:solidFill>
              </a:rPr>
              <a:t>Graphic Organiser: Causes of Blindness and Vision Loss</a:t>
            </a:r>
            <a:endParaRPr sz="2165" b="1">
              <a:solidFill>
                <a:srgbClr val="EE6C3A"/>
              </a:solidFill>
            </a:endParaRPr>
          </a:p>
        </p:txBody>
      </p:sp>
      <p:graphicFrame>
        <p:nvGraphicFramePr>
          <p:cNvPr id="360" name="Google Shape;360;p57"/>
          <p:cNvGraphicFramePr/>
          <p:nvPr/>
        </p:nvGraphicFramePr>
        <p:xfrm>
          <a:off x="277800" y="1088438"/>
          <a:ext cx="8588375" cy="3523055"/>
        </p:xfrm>
        <a:graphic>
          <a:graphicData uri="http://schemas.openxmlformats.org/drawingml/2006/table">
            <a:tbl>
              <a:tblPr>
                <a:noFill/>
                <a:tableStyleId>{E6D64CFC-0FEB-4097-AA1A-66416A47F324}</a:tableStyleId>
              </a:tblPr>
              <a:tblGrid>
                <a:gridCol w="1336400">
                  <a:extLst>
                    <a:ext uri="{9D8B030D-6E8A-4147-A177-3AD203B41FA5}">
                      <a16:colId xmlns:a16="http://schemas.microsoft.com/office/drawing/2014/main" val="20000"/>
                    </a:ext>
                  </a:extLst>
                </a:gridCol>
                <a:gridCol w="2586400">
                  <a:extLst>
                    <a:ext uri="{9D8B030D-6E8A-4147-A177-3AD203B41FA5}">
                      <a16:colId xmlns:a16="http://schemas.microsoft.com/office/drawing/2014/main" val="20001"/>
                    </a:ext>
                  </a:extLst>
                </a:gridCol>
                <a:gridCol w="2351350">
                  <a:extLst>
                    <a:ext uri="{9D8B030D-6E8A-4147-A177-3AD203B41FA5}">
                      <a16:colId xmlns:a16="http://schemas.microsoft.com/office/drawing/2014/main" val="20002"/>
                    </a:ext>
                  </a:extLst>
                </a:gridCol>
                <a:gridCol w="2314225">
                  <a:extLst>
                    <a:ext uri="{9D8B030D-6E8A-4147-A177-3AD203B41FA5}">
                      <a16:colId xmlns:a16="http://schemas.microsoft.com/office/drawing/2014/main" val="20003"/>
                    </a:ext>
                  </a:extLst>
                </a:gridCol>
              </a:tblGrid>
              <a:tr h="408475">
                <a:tc>
                  <a:txBody>
                    <a:bodyPr/>
                    <a:lstStyle/>
                    <a:p>
                      <a:pPr marL="0" lvl="0" indent="0" algn="ctr" rtl="0">
                        <a:spcBef>
                          <a:spcPts val="0"/>
                        </a:spcBef>
                        <a:spcAft>
                          <a:spcPts val="0"/>
                        </a:spcAft>
                        <a:buNone/>
                      </a:pPr>
                      <a:r>
                        <a:rPr lang="en-GB" sz="1700" b="1"/>
                        <a:t>Type</a:t>
                      </a:r>
                      <a:endParaRPr sz="1700" b="1"/>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EE6C3A"/>
                    </a:solidFill>
                  </a:tcPr>
                </a:tc>
                <a:tc>
                  <a:txBody>
                    <a:bodyPr/>
                    <a:lstStyle/>
                    <a:p>
                      <a:pPr marL="0" lvl="0" indent="0" algn="ctr" rtl="0">
                        <a:spcBef>
                          <a:spcPts val="0"/>
                        </a:spcBef>
                        <a:spcAft>
                          <a:spcPts val="0"/>
                        </a:spcAft>
                        <a:buNone/>
                      </a:pPr>
                      <a:r>
                        <a:rPr lang="en-GB" sz="1700" b="1"/>
                        <a:t>What does it mean</a:t>
                      </a:r>
                      <a:endParaRPr sz="1700" b="1"/>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EE6C3A"/>
                    </a:solidFill>
                  </a:tcPr>
                </a:tc>
                <a:tc>
                  <a:txBody>
                    <a:bodyPr/>
                    <a:lstStyle/>
                    <a:p>
                      <a:pPr marL="0" lvl="0" indent="0" algn="ctr" rtl="0">
                        <a:spcBef>
                          <a:spcPts val="0"/>
                        </a:spcBef>
                        <a:spcAft>
                          <a:spcPts val="0"/>
                        </a:spcAft>
                        <a:buNone/>
                      </a:pPr>
                      <a:r>
                        <a:rPr lang="en-GB" sz="1700" b="1"/>
                        <a:t>What does it feel like</a:t>
                      </a:r>
                      <a:endParaRPr sz="1700" b="1"/>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EE6C3A"/>
                    </a:solidFill>
                  </a:tcPr>
                </a:tc>
                <a:tc>
                  <a:txBody>
                    <a:bodyPr/>
                    <a:lstStyle/>
                    <a:p>
                      <a:pPr marL="0" lvl="0" indent="0" algn="ctr" rtl="0">
                        <a:spcBef>
                          <a:spcPts val="0"/>
                        </a:spcBef>
                        <a:spcAft>
                          <a:spcPts val="0"/>
                        </a:spcAft>
                        <a:buNone/>
                      </a:pPr>
                      <a:r>
                        <a:rPr lang="en-GB" sz="1700" b="1"/>
                        <a:t>Important fact</a:t>
                      </a:r>
                      <a:endParaRPr sz="1700" b="1"/>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EE6C3A"/>
                    </a:solidFill>
                  </a:tcPr>
                </a:tc>
                <a:extLst>
                  <a:ext uri="{0D108BD9-81ED-4DB2-BD59-A6C34878D82A}">
                    <a16:rowId xmlns:a16="http://schemas.microsoft.com/office/drawing/2014/main" val="10000"/>
                  </a:ext>
                </a:extLst>
              </a:tr>
              <a:tr h="875675">
                <a:tc>
                  <a:txBody>
                    <a:bodyPr/>
                    <a:lstStyle/>
                    <a:p>
                      <a:pPr marL="0" lvl="0" indent="0" algn="ctr" rtl="0">
                        <a:spcBef>
                          <a:spcPts val="0"/>
                        </a:spcBef>
                        <a:spcAft>
                          <a:spcPts val="0"/>
                        </a:spcAft>
                        <a:buNone/>
                      </a:pPr>
                      <a:endParaRPr b="1"/>
                    </a:p>
                    <a:p>
                      <a:pPr marL="0" lvl="0" indent="0" algn="ctr" rtl="0">
                        <a:spcBef>
                          <a:spcPts val="0"/>
                        </a:spcBef>
                        <a:spcAft>
                          <a:spcPts val="0"/>
                        </a:spcAft>
                        <a:buNone/>
                      </a:pPr>
                      <a:r>
                        <a:rPr lang="en-GB" b="1"/>
                        <a:t>Cataracts</a:t>
                      </a:r>
                      <a:endParaRPr b="1"/>
                    </a:p>
                    <a:p>
                      <a:pPr marL="0" lvl="0" indent="0" algn="ctr" rtl="0">
                        <a:spcBef>
                          <a:spcPts val="0"/>
                        </a:spcBef>
                        <a:spcAft>
                          <a:spcPts val="0"/>
                        </a:spcAft>
                        <a:buNone/>
                      </a:pPr>
                      <a:endParaRPr b="1"/>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1102725">
                <a:tc>
                  <a:txBody>
                    <a:bodyPr/>
                    <a:lstStyle/>
                    <a:p>
                      <a:pPr marL="0" lvl="0" indent="0" algn="ctr" rtl="0">
                        <a:spcBef>
                          <a:spcPts val="0"/>
                        </a:spcBef>
                        <a:spcAft>
                          <a:spcPts val="0"/>
                        </a:spcAft>
                        <a:buNone/>
                      </a:pPr>
                      <a:endParaRPr b="1"/>
                    </a:p>
                    <a:p>
                      <a:pPr marL="0" lvl="0" indent="0" algn="ctr" rtl="0">
                        <a:spcBef>
                          <a:spcPts val="0"/>
                        </a:spcBef>
                        <a:spcAft>
                          <a:spcPts val="0"/>
                        </a:spcAft>
                        <a:buNone/>
                      </a:pPr>
                      <a:r>
                        <a:rPr lang="en-GB" b="1"/>
                        <a:t>Diabetic Eye Disease</a:t>
                      </a:r>
                      <a:endParaRPr b="1"/>
                    </a:p>
                    <a:p>
                      <a:pPr marL="0" lvl="0" indent="0" algn="l" rtl="0">
                        <a:spcBef>
                          <a:spcPts val="0"/>
                        </a:spcBef>
                        <a:spcAft>
                          <a:spcPts val="0"/>
                        </a:spcAft>
                        <a:buNone/>
                      </a:pPr>
                      <a:endParaRPr b="1"/>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1102725">
                <a:tc>
                  <a:txBody>
                    <a:bodyPr/>
                    <a:lstStyle/>
                    <a:p>
                      <a:pPr marL="0" lvl="0" indent="0" algn="ctr" rtl="0">
                        <a:spcBef>
                          <a:spcPts val="0"/>
                        </a:spcBef>
                        <a:spcAft>
                          <a:spcPts val="0"/>
                        </a:spcAft>
                        <a:buNone/>
                      </a:pPr>
                      <a:endParaRPr b="1"/>
                    </a:p>
                    <a:p>
                      <a:pPr marL="0" lvl="0" indent="0" algn="ctr" rtl="0">
                        <a:spcBef>
                          <a:spcPts val="0"/>
                        </a:spcBef>
                        <a:spcAft>
                          <a:spcPts val="0"/>
                        </a:spcAft>
                        <a:buNone/>
                      </a:pPr>
                      <a:r>
                        <a:rPr lang="en-GB" b="1"/>
                        <a:t>Refractive Error </a:t>
                      </a:r>
                      <a:endParaRPr b="1"/>
                    </a:p>
                    <a:p>
                      <a:pPr marL="0" lvl="0" indent="0" algn="l" rtl="0">
                        <a:spcBef>
                          <a:spcPts val="0"/>
                        </a:spcBef>
                        <a:spcAft>
                          <a:spcPts val="0"/>
                        </a:spcAft>
                        <a:buNone/>
                      </a:pPr>
                      <a:endParaRPr b="1"/>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62"/>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416" name="Google Shape;416;p62"/>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417" name="Google Shape;417;p62"/>
          <p:cNvSpPr txBox="1">
            <a:spLocks noGrp="1"/>
          </p:cNvSpPr>
          <p:nvPr>
            <p:ph type="body" idx="1"/>
          </p:nvPr>
        </p:nvSpPr>
        <p:spPr>
          <a:xfrm>
            <a:off x="628638" y="2831075"/>
            <a:ext cx="7886700" cy="1412700"/>
          </a:xfrm>
          <a:prstGeom prst="rect">
            <a:avLst/>
          </a:prstGeom>
          <a:noFill/>
          <a:ln>
            <a:noFill/>
          </a:ln>
        </p:spPr>
        <p:txBody>
          <a:bodyPr spcFirstLastPara="1" wrap="square" lIns="68575" tIns="34275" rIns="68575" bIns="34275" anchor="t" anchorCtr="0">
            <a:normAutofit/>
          </a:bodyPr>
          <a:lstStyle/>
          <a:p>
            <a:pPr marL="0" lvl="0" indent="0" algn="ctr" rtl="0">
              <a:lnSpc>
                <a:spcPct val="115000"/>
              </a:lnSpc>
              <a:spcBef>
                <a:spcPts val="800"/>
              </a:spcBef>
              <a:spcAft>
                <a:spcPts val="0"/>
              </a:spcAft>
              <a:buNone/>
            </a:pPr>
            <a:r>
              <a:rPr lang="en-GB" sz="2963">
                <a:solidFill>
                  <a:schemeClr val="dk1"/>
                </a:solidFill>
              </a:rPr>
              <a:t>What do you think </a:t>
            </a:r>
            <a:r>
              <a:rPr lang="en-GB" sz="2963" b="1">
                <a:solidFill>
                  <a:schemeClr val="dk1"/>
                </a:solidFill>
              </a:rPr>
              <a:t>avoidable blindness</a:t>
            </a:r>
            <a:r>
              <a:rPr lang="en-GB" sz="2963">
                <a:solidFill>
                  <a:schemeClr val="dk1"/>
                </a:solidFill>
              </a:rPr>
              <a:t> means?</a:t>
            </a:r>
            <a:endParaRPr sz="2963">
              <a:solidFill>
                <a:schemeClr val="dk1"/>
              </a:solidFill>
            </a:endParaRPr>
          </a:p>
        </p:txBody>
      </p:sp>
      <p:sp>
        <p:nvSpPr>
          <p:cNvPr id="418" name="Google Shape;418;p62"/>
          <p:cNvSpPr txBox="1">
            <a:spLocks noGrp="1"/>
          </p:cNvSpPr>
          <p:nvPr>
            <p:ph type="title"/>
          </p:nvPr>
        </p:nvSpPr>
        <p:spPr>
          <a:xfrm>
            <a:off x="625400" y="398452"/>
            <a:ext cx="7886700" cy="6375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Group Discussion</a:t>
            </a:r>
            <a:endParaRPr sz="3133"/>
          </a:p>
        </p:txBody>
      </p:sp>
      <p:pic>
        <p:nvPicPr>
          <p:cNvPr id="419" name="Google Shape;419;p62"/>
          <p:cNvPicPr preferRelativeResize="0"/>
          <p:nvPr/>
        </p:nvPicPr>
        <p:blipFill>
          <a:blip r:embed="rId4">
            <a:alphaModFix/>
          </a:blip>
          <a:stretch>
            <a:fillRect/>
          </a:stretch>
        </p:blipFill>
        <p:spPr>
          <a:xfrm>
            <a:off x="3863025" y="1143000"/>
            <a:ext cx="1428750" cy="142875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50"/>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21" name="Google Shape;321;p50"/>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322" name="Google Shape;322;p50"/>
          <p:cNvSpPr txBox="1">
            <a:spLocks noGrp="1"/>
          </p:cNvSpPr>
          <p:nvPr>
            <p:ph type="body" idx="1"/>
          </p:nvPr>
        </p:nvSpPr>
        <p:spPr>
          <a:xfrm>
            <a:off x="628650" y="1657600"/>
            <a:ext cx="8126100" cy="994200"/>
          </a:xfrm>
          <a:prstGeom prst="rect">
            <a:avLst/>
          </a:prstGeom>
          <a:noFill/>
          <a:ln>
            <a:noFill/>
          </a:ln>
        </p:spPr>
        <p:txBody>
          <a:bodyPr spcFirstLastPara="1" wrap="square" lIns="68575" tIns="34275" rIns="68575" bIns="34275" anchor="t" anchorCtr="0">
            <a:normAutofit/>
          </a:bodyPr>
          <a:lstStyle/>
          <a:p>
            <a:pPr marL="0" lvl="0" indent="0" algn="l" rtl="0">
              <a:lnSpc>
                <a:spcPct val="115000"/>
              </a:lnSpc>
              <a:spcBef>
                <a:spcPts val="800"/>
              </a:spcBef>
              <a:spcAft>
                <a:spcPts val="0"/>
              </a:spcAft>
              <a:buNone/>
            </a:pPr>
            <a:r>
              <a:rPr lang="en-GB" sz="2250">
                <a:solidFill>
                  <a:schemeClr val="dk1"/>
                </a:solidFill>
              </a:rPr>
              <a:t>This is blindness which could be treated or prevented. It is also called being </a:t>
            </a:r>
            <a:r>
              <a:rPr lang="en-GB" sz="2250" i="1">
                <a:solidFill>
                  <a:schemeClr val="dk1"/>
                </a:solidFill>
              </a:rPr>
              <a:t>needlessly </a:t>
            </a:r>
            <a:r>
              <a:rPr lang="en-GB" sz="2250">
                <a:solidFill>
                  <a:schemeClr val="dk1"/>
                </a:solidFill>
              </a:rPr>
              <a:t>blind. </a:t>
            </a:r>
            <a:endParaRPr sz="2250">
              <a:solidFill>
                <a:schemeClr val="dk1"/>
              </a:solidFill>
            </a:endParaRPr>
          </a:p>
        </p:txBody>
      </p:sp>
      <p:sp>
        <p:nvSpPr>
          <p:cNvPr id="323" name="Google Shape;323;p50"/>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Notes </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sz="3133" b="1"/>
              <a:t>Avoidable Blindness</a:t>
            </a:r>
            <a:endParaRPr sz="3133"/>
          </a:p>
        </p:txBody>
      </p:sp>
      <p:sp>
        <p:nvSpPr>
          <p:cNvPr id="324" name="Google Shape;324;p50"/>
          <p:cNvSpPr txBox="1"/>
          <p:nvPr/>
        </p:nvSpPr>
        <p:spPr>
          <a:xfrm>
            <a:off x="1972225" y="2728000"/>
            <a:ext cx="6031800" cy="1889205"/>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800"/>
              </a:spcBef>
              <a:spcAft>
                <a:spcPts val="0"/>
              </a:spcAft>
              <a:buNone/>
            </a:pPr>
            <a:r>
              <a:rPr lang="en-GB" sz="2263" dirty="0">
                <a:solidFill>
                  <a:schemeClr val="dk1"/>
                </a:solidFill>
              </a:rPr>
              <a:t>The three causes of blindness we have just looked can be prevented or treated! But… not everyone has fair access to the medical  treatments that can help. </a:t>
            </a:r>
            <a:endParaRPr sz="1100" dirty="0"/>
          </a:p>
        </p:txBody>
      </p:sp>
      <p:pic>
        <p:nvPicPr>
          <p:cNvPr id="325" name="Google Shape;325;p50"/>
          <p:cNvPicPr preferRelativeResize="0"/>
          <p:nvPr/>
        </p:nvPicPr>
        <p:blipFill>
          <a:blip r:embed="rId4">
            <a:alphaModFix/>
          </a:blip>
          <a:stretch>
            <a:fillRect/>
          </a:stretch>
        </p:blipFill>
        <p:spPr>
          <a:xfrm>
            <a:off x="628650" y="2966600"/>
            <a:ext cx="1197725" cy="119772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64"/>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437" name="Google Shape;437;p64"/>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438" name="Google Shape;438;p64"/>
          <p:cNvSpPr txBox="1">
            <a:spLocks noGrp="1"/>
          </p:cNvSpPr>
          <p:nvPr>
            <p:ph type="title"/>
          </p:nvPr>
        </p:nvSpPr>
        <p:spPr>
          <a:xfrm>
            <a:off x="400050" y="424806"/>
            <a:ext cx="7886700" cy="994200"/>
          </a:xfrm>
          <a:prstGeom prst="rect">
            <a:avLst/>
          </a:prstGeom>
          <a:noFill/>
          <a:ln>
            <a:noFill/>
          </a:ln>
        </p:spPr>
        <p:txBody>
          <a:bodyPr spcFirstLastPara="1" wrap="square" lIns="68575" tIns="34275" rIns="68575" bIns="34275"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GB" sz="2400" b="1" dirty="0">
                <a:solidFill>
                  <a:srgbClr val="9DBCB4"/>
                </a:solidFill>
              </a:rPr>
              <a:t>Activity 5: Jigsaw Activity</a:t>
            </a:r>
            <a:endParaRPr sz="2400" b="1" dirty="0">
              <a:highlight>
                <a:schemeClr val="accent6"/>
              </a:highlight>
            </a:endParaRPr>
          </a:p>
          <a:p>
            <a:pPr marL="0" lvl="0" indent="0" algn="l" rtl="0">
              <a:lnSpc>
                <a:spcPct val="90000"/>
              </a:lnSpc>
              <a:spcBef>
                <a:spcPts val="0"/>
              </a:spcBef>
              <a:spcAft>
                <a:spcPts val="0"/>
              </a:spcAft>
              <a:buClr>
                <a:schemeClr val="dk1"/>
              </a:buClr>
              <a:buSzPct val="218181"/>
              <a:buFont typeface="Calibri"/>
              <a:buNone/>
            </a:pPr>
            <a:r>
              <a:rPr lang="en-GB" sz="1100" dirty="0"/>
              <a:t>  </a:t>
            </a:r>
            <a:br>
              <a:rPr lang="en-GB" dirty="0"/>
            </a:br>
            <a:r>
              <a:rPr lang="en-GB" sz="2800" b="1" dirty="0"/>
              <a:t>Perspectives and Consequences of Blindness</a:t>
            </a:r>
            <a:endParaRPr sz="2800" dirty="0"/>
          </a:p>
        </p:txBody>
      </p:sp>
      <p:sp>
        <p:nvSpPr>
          <p:cNvPr id="439" name="Google Shape;439;p64"/>
          <p:cNvSpPr txBox="1"/>
          <p:nvPr/>
        </p:nvSpPr>
        <p:spPr>
          <a:xfrm>
            <a:off x="1025535" y="3432886"/>
            <a:ext cx="4414500" cy="1354187"/>
          </a:xfrm>
          <a:prstGeom prst="rect">
            <a:avLst/>
          </a:prstGeom>
          <a:noFill/>
          <a:ln>
            <a:noFill/>
          </a:ln>
        </p:spPr>
        <p:txBody>
          <a:bodyPr spcFirstLastPara="1" wrap="square" lIns="91425" tIns="91425" rIns="91425" bIns="91425" anchor="ctr" anchorCtr="0">
            <a:spAutoFit/>
          </a:bodyPr>
          <a:lstStyle/>
          <a:p>
            <a:pPr marL="0" lvl="0" indent="0" algn="ctr" rtl="0">
              <a:spcBef>
                <a:spcPts val="0"/>
              </a:spcBef>
              <a:spcAft>
                <a:spcPts val="0"/>
              </a:spcAft>
              <a:buNone/>
            </a:pPr>
            <a:r>
              <a:rPr lang="en-GB" sz="1900" dirty="0"/>
              <a:t>In groups, take a video or story from the website, study and discuss. </a:t>
            </a:r>
            <a:endParaRPr sz="1900" dirty="0"/>
          </a:p>
          <a:p>
            <a:pPr marL="0" lvl="0" indent="0" algn="ctr" rtl="0">
              <a:spcBef>
                <a:spcPts val="0"/>
              </a:spcBef>
              <a:spcAft>
                <a:spcPts val="0"/>
              </a:spcAft>
              <a:buNone/>
            </a:pPr>
            <a:endParaRPr sz="1900" dirty="0"/>
          </a:p>
          <a:p>
            <a:pPr marL="0" lvl="0" indent="0" algn="ctr" rtl="0">
              <a:spcBef>
                <a:spcPts val="0"/>
              </a:spcBef>
              <a:spcAft>
                <a:spcPts val="0"/>
              </a:spcAft>
              <a:buNone/>
            </a:pPr>
            <a:endParaRPr sz="1900" dirty="0"/>
          </a:p>
        </p:txBody>
      </p:sp>
      <p:sp>
        <p:nvSpPr>
          <p:cNvPr id="440" name="Google Shape;440;p64"/>
          <p:cNvSpPr txBox="1"/>
          <p:nvPr/>
        </p:nvSpPr>
        <p:spPr>
          <a:xfrm>
            <a:off x="6232750" y="1671925"/>
            <a:ext cx="1767600" cy="1646574"/>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900" dirty="0">
                <a:solidFill>
                  <a:schemeClr val="dk1"/>
                </a:solidFill>
              </a:rPr>
              <a:t>How does being blind or having poor vision impact life?</a:t>
            </a:r>
            <a:endParaRPr sz="1600" dirty="0"/>
          </a:p>
        </p:txBody>
      </p:sp>
      <p:pic>
        <p:nvPicPr>
          <p:cNvPr id="441" name="Google Shape;441;p64"/>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7614576" y="583775"/>
            <a:ext cx="511074" cy="477000"/>
          </a:xfrm>
          <a:prstGeom prst="rect">
            <a:avLst/>
          </a:prstGeom>
          <a:noFill/>
          <a:ln>
            <a:noFill/>
          </a:ln>
        </p:spPr>
      </p:pic>
      <p:pic>
        <p:nvPicPr>
          <p:cNvPr id="442" name="Google Shape;442;p64"/>
          <p:cNvPicPr preferRelativeResize="0"/>
          <p:nvPr/>
        </p:nvPicPr>
        <p:blipFill>
          <a:blip r:embed="rId5">
            <a:alphaModFix/>
          </a:blip>
          <a:stretch>
            <a:fillRect/>
          </a:stretch>
        </p:blipFill>
        <p:spPr>
          <a:xfrm rot="-1096246">
            <a:off x="8078484" y="456808"/>
            <a:ext cx="645207" cy="602183"/>
          </a:xfrm>
          <a:prstGeom prst="rect">
            <a:avLst/>
          </a:prstGeom>
          <a:noFill/>
          <a:ln>
            <a:noFill/>
          </a:ln>
        </p:spPr>
      </p:pic>
      <p:pic>
        <p:nvPicPr>
          <p:cNvPr id="443" name="Google Shape;443;p64"/>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rot="2860584">
            <a:off x="7984801" y="983975"/>
            <a:ext cx="511074" cy="477000"/>
          </a:xfrm>
          <a:prstGeom prst="rect">
            <a:avLst/>
          </a:prstGeom>
          <a:noFill/>
          <a:ln>
            <a:noFill/>
          </a:ln>
        </p:spPr>
      </p:pic>
      <p:graphicFrame>
        <p:nvGraphicFramePr>
          <p:cNvPr id="4" name="Table 3">
            <a:extLst>
              <a:ext uri="{FF2B5EF4-FFF2-40B4-BE49-F238E27FC236}">
                <a16:creationId xmlns:a16="http://schemas.microsoft.com/office/drawing/2014/main" id="{BE7508AA-18C1-5300-31DF-854F9FF4179C}"/>
              </a:ext>
            </a:extLst>
          </p:cNvPr>
          <p:cNvGraphicFramePr>
            <a:graphicFrameLocks noGrp="1"/>
          </p:cNvGraphicFramePr>
          <p:nvPr>
            <p:extLst>
              <p:ext uri="{D42A27DB-BD31-4B8C-83A1-F6EECF244321}">
                <p14:modId xmlns:p14="http://schemas.microsoft.com/office/powerpoint/2010/main" val="3622152853"/>
              </p:ext>
            </p:extLst>
          </p:nvPr>
        </p:nvGraphicFramePr>
        <p:xfrm>
          <a:off x="857250" y="1734447"/>
          <a:ext cx="4751070" cy="1484504"/>
        </p:xfrm>
        <a:graphic>
          <a:graphicData uri="http://schemas.openxmlformats.org/drawingml/2006/table">
            <a:tbl>
              <a:tblPr/>
              <a:tblGrid>
                <a:gridCol w="2375535">
                  <a:extLst>
                    <a:ext uri="{9D8B030D-6E8A-4147-A177-3AD203B41FA5}">
                      <a16:colId xmlns:a16="http://schemas.microsoft.com/office/drawing/2014/main" val="3320841730"/>
                    </a:ext>
                  </a:extLst>
                </a:gridCol>
                <a:gridCol w="2375535">
                  <a:extLst>
                    <a:ext uri="{9D8B030D-6E8A-4147-A177-3AD203B41FA5}">
                      <a16:colId xmlns:a16="http://schemas.microsoft.com/office/drawing/2014/main" val="2249635843"/>
                    </a:ext>
                  </a:extLst>
                </a:gridCol>
              </a:tblGrid>
              <a:tr h="0">
                <a:tc>
                  <a:txBody>
                    <a:bodyPr/>
                    <a:lstStyle/>
                    <a:p>
                      <a:pPr>
                        <a:lnSpc>
                          <a:spcPct val="115000"/>
                        </a:lnSpc>
                      </a:pPr>
                      <a:r>
                        <a:rPr lang="en-GB" sz="1200">
                          <a:effectLst/>
                          <a:latin typeface="Advent Pro"/>
                          <a:ea typeface="Advent Pro"/>
                          <a:cs typeface="Advent Pro"/>
                        </a:rPr>
                        <a:t>Videos</a:t>
                      </a:r>
                      <a:endParaRPr lang="en-NZ" sz="1200">
                        <a:effectLst/>
                        <a:latin typeface="Arial" panose="020B0604020202020204" pitchFamily="34" charset="0"/>
                        <a:ea typeface="Arial" panose="020B0604020202020204" pitchFamily="34"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200">
                          <a:effectLst/>
                          <a:latin typeface="Advent Pro"/>
                          <a:ea typeface="Advent Pro"/>
                          <a:cs typeface="Advent Pro"/>
                        </a:rPr>
                        <a:t>Websites</a:t>
                      </a:r>
                      <a:endParaRPr lang="en-NZ" sz="1200">
                        <a:effectLst/>
                        <a:latin typeface="Arial" panose="020B0604020202020204" pitchFamily="34" charset="0"/>
                        <a:ea typeface="Arial" panose="020B0604020202020204" pitchFamily="34"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81777294"/>
                  </a:ext>
                </a:extLst>
              </a:tr>
              <a:tr h="915670">
                <a:tc>
                  <a:txBody>
                    <a:bodyPr/>
                    <a:lstStyle/>
                    <a:p>
                      <a:pPr>
                        <a:lnSpc>
                          <a:spcPct val="115000"/>
                        </a:lnSpc>
                      </a:pPr>
                      <a:r>
                        <a:rPr lang="en-GB" sz="1200" u="sng" dirty="0">
                          <a:solidFill>
                            <a:srgbClr val="1155CC"/>
                          </a:solidFill>
                          <a:effectLst/>
                          <a:latin typeface="Arial" panose="020B0604020202020204" pitchFamily="34" charset="0"/>
                          <a:ea typeface="Arial" panose="020B0604020202020204" pitchFamily="34" charset="0"/>
                          <a:hlinkClick r:id="rId6"/>
                        </a:rPr>
                        <a:t>Love at Second Sight</a:t>
                      </a:r>
                      <a:endParaRPr lang="en-NZ" sz="1200" dirty="0">
                        <a:effectLst/>
                        <a:latin typeface="Arial" panose="020B0604020202020204" pitchFamily="34" charset="0"/>
                        <a:ea typeface="Arial" panose="020B0604020202020204" pitchFamily="34" charset="0"/>
                      </a:endParaRPr>
                    </a:p>
                    <a:p>
                      <a:pPr>
                        <a:lnSpc>
                          <a:spcPct val="115000"/>
                        </a:lnSpc>
                      </a:pPr>
                      <a:r>
                        <a:rPr lang="en-GB" sz="1200" u="sng" dirty="0">
                          <a:solidFill>
                            <a:srgbClr val="0000FF"/>
                          </a:solidFill>
                          <a:effectLst/>
                          <a:latin typeface="Arial" panose="020B0604020202020204" pitchFamily="34" charset="0"/>
                          <a:ea typeface="Arial" panose="020B0604020202020204" pitchFamily="34" charset="0"/>
                          <a:hlinkClick r:id="rId7" action="ppaction://hlinkfile"/>
                        </a:rPr>
                        <a:t>Elizabeth can now see a future</a:t>
                      </a:r>
                      <a:endParaRPr lang="en-NZ" sz="1200" dirty="0">
                        <a:effectLst/>
                        <a:latin typeface="Arial" panose="020B0604020202020204" pitchFamily="34" charset="0"/>
                        <a:ea typeface="Arial" panose="020B0604020202020204" pitchFamily="34" charset="0"/>
                      </a:endParaRPr>
                    </a:p>
                    <a:p>
                      <a:pPr>
                        <a:lnSpc>
                          <a:spcPct val="115000"/>
                        </a:lnSpc>
                      </a:pPr>
                      <a:r>
                        <a:rPr lang="en-GB" sz="1200" u="sng" dirty="0">
                          <a:solidFill>
                            <a:srgbClr val="0000FF"/>
                          </a:solidFill>
                          <a:effectLst/>
                          <a:latin typeface="Arial" panose="020B0604020202020204" pitchFamily="34" charset="0"/>
                          <a:ea typeface="Arial" panose="020B0604020202020204" pitchFamily="34" charset="0"/>
                          <a:hlinkClick r:id="rId8" action="ppaction://hlinkfile"/>
                        </a:rPr>
                        <a:t>Ngu's Jounrey to Sight </a:t>
                      </a:r>
                      <a:endParaRPr lang="en-NZ" sz="1200" dirty="0">
                        <a:effectLst/>
                        <a:latin typeface="Arial" panose="020B0604020202020204" pitchFamily="34" charset="0"/>
                        <a:ea typeface="Arial" panose="020B0604020202020204" pitchFamily="34" charset="0"/>
                      </a:endParaRPr>
                    </a:p>
                    <a:p>
                      <a:pPr>
                        <a:lnSpc>
                          <a:spcPct val="115000"/>
                        </a:lnSpc>
                      </a:pPr>
                      <a:r>
                        <a:rPr lang="en-GB" sz="1200" u="sng" dirty="0">
                          <a:solidFill>
                            <a:srgbClr val="0000FF"/>
                          </a:solidFill>
                          <a:effectLst/>
                          <a:latin typeface="Arial" panose="020B0604020202020204" pitchFamily="34" charset="0"/>
                          <a:ea typeface="Arial" panose="020B0604020202020204" pitchFamily="34" charset="0"/>
                          <a:hlinkClick r:id="rId9" action="ppaction://hlinkfile"/>
                        </a:rPr>
                        <a:t>Daniel and Duke</a:t>
                      </a:r>
                      <a:endParaRPr lang="en-NZ" sz="1200" dirty="0">
                        <a:effectLst/>
                        <a:latin typeface="Arial" panose="020B0604020202020204" pitchFamily="34" charset="0"/>
                        <a:ea typeface="Arial" panose="020B0604020202020204" pitchFamily="34" charset="0"/>
                      </a:endParaRPr>
                    </a:p>
                    <a:p>
                      <a:pPr>
                        <a:lnSpc>
                          <a:spcPct val="115000"/>
                        </a:lnSpc>
                      </a:pPr>
                      <a:r>
                        <a:rPr lang="en-GB" sz="1200" b="1" dirty="0">
                          <a:effectLst/>
                          <a:latin typeface="Arial" panose="020B0604020202020204" pitchFamily="34" charset="0"/>
                          <a:ea typeface="Arial" panose="020B0604020202020204" pitchFamily="34" charset="0"/>
                        </a:rPr>
                        <a:t> </a:t>
                      </a:r>
                      <a:endParaRPr lang="en-NZ" sz="1200" dirty="0">
                        <a:effectLst/>
                        <a:latin typeface="Arial" panose="020B0604020202020204" pitchFamily="34" charset="0"/>
                        <a:ea typeface="Arial" panose="020B0604020202020204" pitchFamily="34"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200" u="sng" dirty="0" err="1">
                          <a:solidFill>
                            <a:srgbClr val="1155CC"/>
                          </a:solidFill>
                          <a:effectLst/>
                          <a:latin typeface="Arial" panose="020B0604020202020204" pitchFamily="34" charset="0"/>
                          <a:ea typeface="Arial" panose="020B0604020202020204" pitchFamily="34" charset="0"/>
                          <a:hlinkClick r:id="rId10"/>
                        </a:rPr>
                        <a:t>Jone’s</a:t>
                      </a:r>
                      <a:r>
                        <a:rPr lang="en-GB" sz="1200" u="sng" dirty="0">
                          <a:solidFill>
                            <a:srgbClr val="1155CC"/>
                          </a:solidFill>
                          <a:effectLst/>
                          <a:latin typeface="Arial" panose="020B0604020202020204" pitchFamily="34" charset="0"/>
                          <a:ea typeface="Arial" panose="020B0604020202020204" pitchFamily="34" charset="0"/>
                          <a:hlinkClick r:id="rId10"/>
                        </a:rPr>
                        <a:t> Story</a:t>
                      </a:r>
                      <a:endParaRPr lang="en-NZ" sz="1200" dirty="0">
                        <a:effectLst/>
                        <a:latin typeface="Arial" panose="020B0604020202020204" pitchFamily="34" charset="0"/>
                        <a:ea typeface="Arial" panose="020B0604020202020204" pitchFamily="34" charset="0"/>
                      </a:endParaRPr>
                    </a:p>
                    <a:p>
                      <a:pPr>
                        <a:lnSpc>
                          <a:spcPct val="115000"/>
                        </a:lnSpc>
                      </a:pPr>
                      <a:r>
                        <a:rPr lang="en-GB" sz="1200" u="sng" dirty="0" err="1">
                          <a:solidFill>
                            <a:srgbClr val="1155CC"/>
                          </a:solidFill>
                          <a:effectLst/>
                          <a:latin typeface="Arial" panose="020B0604020202020204" pitchFamily="34" charset="0"/>
                          <a:ea typeface="Arial" panose="020B0604020202020204" pitchFamily="34" charset="0"/>
                          <a:hlinkClick r:id="rId11"/>
                        </a:rPr>
                        <a:t>Aariv</a:t>
                      </a:r>
                      <a:r>
                        <a:rPr lang="en-GB" sz="1200" u="sng" dirty="0">
                          <a:solidFill>
                            <a:srgbClr val="1155CC"/>
                          </a:solidFill>
                          <a:effectLst/>
                          <a:latin typeface="Arial" panose="020B0604020202020204" pitchFamily="34" charset="0"/>
                          <a:ea typeface="Arial" panose="020B0604020202020204" pitchFamily="34" charset="0"/>
                          <a:hlinkClick r:id="rId11"/>
                        </a:rPr>
                        <a:t> and </a:t>
                      </a:r>
                      <a:r>
                        <a:rPr lang="en-GB" sz="1200" u="sng" dirty="0" err="1">
                          <a:solidFill>
                            <a:srgbClr val="1155CC"/>
                          </a:solidFill>
                          <a:effectLst/>
                          <a:latin typeface="Arial" panose="020B0604020202020204" pitchFamily="34" charset="0"/>
                          <a:ea typeface="Arial" panose="020B0604020202020204" pitchFamily="34" charset="0"/>
                          <a:hlinkClick r:id="rId11"/>
                        </a:rPr>
                        <a:t>Kiaan</a:t>
                      </a:r>
                      <a:endParaRPr lang="en-NZ" sz="1200" dirty="0">
                        <a:effectLst/>
                        <a:latin typeface="Arial" panose="020B0604020202020204" pitchFamily="34" charset="0"/>
                        <a:ea typeface="Arial" panose="020B0604020202020204" pitchFamily="34" charset="0"/>
                      </a:endParaRPr>
                    </a:p>
                    <a:p>
                      <a:pPr>
                        <a:lnSpc>
                          <a:spcPct val="115000"/>
                        </a:lnSpc>
                      </a:pPr>
                      <a:r>
                        <a:rPr lang="en-GB" sz="1200" u="sng" dirty="0">
                          <a:solidFill>
                            <a:srgbClr val="1155CC"/>
                          </a:solidFill>
                          <a:effectLst/>
                          <a:latin typeface="Arial" panose="020B0604020202020204" pitchFamily="34" charset="0"/>
                          <a:ea typeface="Arial" panose="020B0604020202020204" pitchFamily="34" charset="0"/>
                          <a:hlinkClick r:id="rId12"/>
                        </a:rPr>
                        <a:t>Peni’s Story</a:t>
                      </a:r>
                      <a:endParaRPr lang="en-NZ" sz="1200" dirty="0">
                        <a:effectLst/>
                        <a:latin typeface="Arial" panose="020B0604020202020204" pitchFamily="34" charset="0"/>
                        <a:ea typeface="Arial" panose="020B0604020202020204" pitchFamily="34" charset="0"/>
                      </a:endParaRPr>
                    </a:p>
                    <a:p>
                      <a:pPr>
                        <a:lnSpc>
                          <a:spcPct val="115000"/>
                        </a:lnSpc>
                      </a:pPr>
                      <a:r>
                        <a:rPr lang="en-GB" sz="1200" u="sng" dirty="0" err="1">
                          <a:solidFill>
                            <a:srgbClr val="1155CC"/>
                          </a:solidFill>
                          <a:effectLst/>
                          <a:latin typeface="Arial" panose="020B0604020202020204" pitchFamily="34" charset="0"/>
                          <a:ea typeface="Arial" panose="020B0604020202020204" pitchFamily="34" charset="0"/>
                          <a:hlinkClick r:id="rId13"/>
                        </a:rPr>
                        <a:t>Asilika</a:t>
                      </a:r>
                      <a:endParaRPr lang="en-NZ" sz="1200" dirty="0">
                        <a:effectLst/>
                        <a:latin typeface="Arial" panose="020B0604020202020204" pitchFamily="34" charset="0"/>
                        <a:ea typeface="Arial" panose="020B0604020202020204" pitchFamily="34" charset="0"/>
                      </a:endParaRPr>
                    </a:p>
                  </a:txBody>
                  <a:tcPr marL="63500" marR="63500" marT="63500" marB="635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4955588"/>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41"/>
        <p:cNvGrpSpPr/>
        <p:nvPr/>
      </p:nvGrpSpPr>
      <p:grpSpPr>
        <a:xfrm>
          <a:off x="0" y="0"/>
          <a:ext cx="0" cy="0"/>
          <a:chOff x="0" y="0"/>
          <a:chExt cx="0" cy="0"/>
        </a:xfrm>
      </p:grpSpPr>
      <p:sp>
        <p:nvSpPr>
          <p:cNvPr id="142" name="Google Shape;142;p29"/>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endParaRPr/>
          </a:p>
        </p:txBody>
      </p:sp>
      <p:sp>
        <p:nvSpPr>
          <p:cNvPr id="143" name="Google Shape;143;p29"/>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rmAutofit/>
          </a:bodyPr>
          <a:lstStyle/>
          <a:p>
            <a:pPr marL="0" lvl="0" indent="0" algn="l" rtl="0">
              <a:spcBef>
                <a:spcPts val="800"/>
              </a:spcBef>
              <a:spcAft>
                <a:spcPts val="1200"/>
              </a:spcAft>
              <a:buNone/>
            </a:pPr>
            <a:endParaRPr/>
          </a:p>
        </p:txBody>
      </p:sp>
      <p:pic>
        <p:nvPicPr>
          <p:cNvPr id="144" name="Google Shape;144;p29"/>
          <p:cNvPicPr preferRelativeResize="0"/>
          <p:nvPr/>
        </p:nvPicPr>
        <p:blipFill>
          <a:blip r:embed="rId3">
            <a:alphaModFix/>
          </a:blip>
          <a:stretch>
            <a:fillRect/>
          </a:stretch>
        </p:blipFill>
        <p:spPr>
          <a:xfrm>
            <a:off x="692800" y="0"/>
            <a:ext cx="7758400" cy="51435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65"/>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451" name="Google Shape;451;p65"/>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452" name="Google Shape;452;p65"/>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Review: </a:t>
            </a:r>
            <a:r>
              <a:rPr lang="en-GB" sz="1100"/>
              <a:t>  </a:t>
            </a:r>
            <a:endParaRPr sz="3133" b="1"/>
          </a:p>
          <a:p>
            <a:pPr marL="0" lvl="0" indent="0" algn="l" rtl="0">
              <a:lnSpc>
                <a:spcPct val="90000"/>
              </a:lnSpc>
              <a:spcBef>
                <a:spcPts val="0"/>
              </a:spcBef>
              <a:spcAft>
                <a:spcPts val="0"/>
              </a:spcAft>
              <a:buClr>
                <a:schemeClr val="dk1"/>
              </a:buClr>
              <a:buSzPts val="2400"/>
              <a:buFont typeface="Calibri"/>
              <a:buNone/>
            </a:pPr>
            <a:endParaRPr sz="3133" b="1"/>
          </a:p>
        </p:txBody>
      </p:sp>
      <p:sp>
        <p:nvSpPr>
          <p:cNvPr id="453" name="Google Shape;453;p65"/>
          <p:cNvSpPr txBox="1"/>
          <p:nvPr/>
        </p:nvSpPr>
        <p:spPr>
          <a:xfrm>
            <a:off x="764550" y="1257790"/>
            <a:ext cx="7614900" cy="144652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600"/>
              </a:spcAft>
              <a:buNone/>
            </a:pPr>
            <a:r>
              <a:rPr lang="en-GB" sz="2400" b="1" dirty="0">
                <a:solidFill>
                  <a:schemeClr val="dk1"/>
                </a:solidFill>
              </a:rPr>
              <a:t>People experience inclusion or exclusion in different situations. </a:t>
            </a:r>
            <a:endParaRPr sz="2400" b="1" dirty="0">
              <a:solidFill>
                <a:schemeClr val="dk1"/>
              </a:solidFill>
            </a:endParaRPr>
          </a:p>
          <a:p>
            <a:pPr marL="0" lvl="0" indent="0" algn="l" rtl="0">
              <a:spcBef>
                <a:spcPts val="0"/>
              </a:spcBef>
              <a:spcAft>
                <a:spcPts val="600"/>
              </a:spcAft>
              <a:buNone/>
            </a:pPr>
            <a:r>
              <a:rPr lang="en-GB" sz="2400" b="1" dirty="0">
                <a:solidFill>
                  <a:schemeClr val="dk1"/>
                </a:solidFill>
              </a:rPr>
              <a:t>This has consequences for them and for society.</a:t>
            </a:r>
            <a:endParaRPr sz="2400" dirty="0"/>
          </a:p>
        </p:txBody>
      </p:sp>
      <p:sp>
        <p:nvSpPr>
          <p:cNvPr id="454" name="Google Shape;454;p65"/>
          <p:cNvSpPr txBox="1"/>
          <p:nvPr/>
        </p:nvSpPr>
        <p:spPr>
          <a:xfrm>
            <a:off x="764550" y="2772020"/>
            <a:ext cx="7091100" cy="1492686"/>
          </a:xfrm>
          <a:prstGeom prst="rect">
            <a:avLst/>
          </a:prstGeom>
          <a:noFill/>
          <a:ln>
            <a:noFill/>
          </a:ln>
        </p:spPr>
        <p:txBody>
          <a:bodyPr spcFirstLastPara="1" wrap="square" lIns="91425" tIns="91425" rIns="91425" bIns="91425" anchor="t" anchorCtr="0">
            <a:spAutoFit/>
          </a:bodyPr>
          <a:lstStyle/>
          <a:p>
            <a:pPr marL="120650" lvl="0" algn="l" rtl="0">
              <a:spcBef>
                <a:spcPts val="0"/>
              </a:spcBef>
              <a:spcAft>
                <a:spcPts val="0"/>
              </a:spcAft>
              <a:buSzPts val="1700"/>
            </a:pPr>
            <a:r>
              <a:rPr lang="en-GB" sz="1700" dirty="0"/>
              <a:t>Write down in a paragraph form how this relates to what we have been learning about in this module. Use specific examples from the sources we have looked at in class. </a:t>
            </a:r>
            <a:endParaRPr sz="1700" dirty="0"/>
          </a:p>
          <a:p>
            <a:pPr marL="0" lvl="0" indent="0" algn="ctr" rtl="0">
              <a:spcBef>
                <a:spcPts val="0"/>
              </a:spcBef>
              <a:spcAft>
                <a:spcPts val="0"/>
              </a:spcAft>
              <a:buNone/>
            </a:pPr>
            <a:endParaRPr lang="en-GB" sz="1700" dirty="0"/>
          </a:p>
          <a:p>
            <a:pPr marL="0" lvl="0" indent="0" algn="ctr" rtl="0">
              <a:spcBef>
                <a:spcPts val="0"/>
              </a:spcBef>
              <a:spcAft>
                <a:spcPts val="0"/>
              </a:spcAft>
              <a:buNone/>
            </a:pPr>
            <a:r>
              <a:rPr lang="en-GB" sz="1700" dirty="0"/>
              <a:t>P.S. A scaffold is on the next slide to help you!</a:t>
            </a:r>
            <a:endParaRPr sz="1700" dirty="0"/>
          </a:p>
        </p:txBody>
      </p:sp>
      <p:pic>
        <p:nvPicPr>
          <p:cNvPr id="455" name="Google Shape;455;p65"/>
          <p:cNvPicPr preferRelativeResize="0"/>
          <p:nvPr/>
        </p:nvPicPr>
        <p:blipFill>
          <a:blip r:embed="rId4">
            <a:alphaModFix/>
          </a:blip>
          <a:stretch>
            <a:fillRect/>
          </a:stretch>
        </p:blipFill>
        <p:spPr>
          <a:xfrm>
            <a:off x="7409525" y="207525"/>
            <a:ext cx="1428750" cy="142875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66"/>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462" name="Google Shape;462;p66"/>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463" name="Google Shape;463;p66"/>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dirty="0">
                <a:solidFill>
                  <a:srgbClr val="9DBCB4"/>
                </a:solidFill>
              </a:rPr>
              <a:t>Review: PEEL paragraph scaffold </a:t>
            </a:r>
            <a:r>
              <a:rPr lang="en-GB" sz="1100" dirty="0"/>
              <a:t>  </a:t>
            </a:r>
            <a:endParaRPr sz="3133" b="1" dirty="0"/>
          </a:p>
          <a:p>
            <a:pPr marL="0" lvl="0" indent="0" algn="l" rtl="0">
              <a:lnSpc>
                <a:spcPct val="90000"/>
              </a:lnSpc>
              <a:spcBef>
                <a:spcPts val="0"/>
              </a:spcBef>
              <a:spcAft>
                <a:spcPts val="0"/>
              </a:spcAft>
              <a:buClr>
                <a:schemeClr val="dk1"/>
              </a:buClr>
              <a:buSzPts val="2400"/>
              <a:buFont typeface="Calibri"/>
              <a:buNone/>
            </a:pPr>
            <a:endParaRPr sz="3133" b="1" dirty="0"/>
          </a:p>
        </p:txBody>
      </p:sp>
      <p:sp>
        <p:nvSpPr>
          <p:cNvPr id="464" name="Google Shape;464;p66"/>
          <p:cNvSpPr txBox="1"/>
          <p:nvPr/>
        </p:nvSpPr>
        <p:spPr>
          <a:xfrm>
            <a:off x="533781" y="1769275"/>
            <a:ext cx="8076438" cy="168043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GB" sz="2700" b="1" dirty="0">
                <a:solidFill>
                  <a:schemeClr val="dk1"/>
                </a:solidFill>
              </a:rPr>
              <a:t>P  </a:t>
            </a:r>
            <a:r>
              <a:rPr lang="en-GB" sz="2000" i="1" dirty="0">
                <a:solidFill>
                  <a:schemeClr val="dk1"/>
                </a:solidFill>
              </a:rPr>
              <a:t>Blind people experience [inclusion/exclusion] in the situation of… </a:t>
            </a:r>
            <a:r>
              <a:rPr lang="en-GB" sz="2700" b="1" dirty="0">
                <a:solidFill>
                  <a:schemeClr val="dk1"/>
                </a:solidFill>
              </a:rPr>
              <a:t>E  </a:t>
            </a:r>
            <a:r>
              <a:rPr lang="en-GB" sz="2000" i="1" dirty="0">
                <a:solidFill>
                  <a:schemeClr val="dk1"/>
                </a:solidFill>
              </a:rPr>
              <a:t>For example, the ______ source showed that…</a:t>
            </a:r>
          </a:p>
          <a:p>
            <a:pPr marL="0" lvl="0" indent="0" algn="l" rtl="0">
              <a:lnSpc>
                <a:spcPct val="90000"/>
              </a:lnSpc>
              <a:spcBef>
                <a:spcPts val="0"/>
              </a:spcBef>
              <a:spcAft>
                <a:spcPts val="0"/>
              </a:spcAft>
              <a:buNone/>
            </a:pPr>
            <a:r>
              <a:rPr lang="en-GB" sz="2700" b="1" dirty="0">
                <a:solidFill>
                  <a:schemeClr val="dk1"/>
                </a:solidFill>
              </a:rPr>
              <a:t>E  </a:t>
            </a:r>
            <a:r>
              <a:rPr lang="en-GB" sz="2000" i="1" dirty="0">
                <a:solidFill>
                  <a:schemeClr val="dk1"/>
                </a:solidFill>
              </a:rPr>
              <a:t>This means that…</a:t>
            </a:r>
            <a:endParaRPr sz="2000" i="1" dirty="0">
              <a:solidFill>
                <a:schemeClr val="dk1"/>
              </a:solidFill>
            </a:endParaRPr>
          </a:p>
          <a:p>
            <a:pPr marL="0" lvl="0" indent="0" algn="l" rtl="0">
              <a:lnSpc>
                <a:spcPct val="90000"/>
              </a:lnSpc>
              <a:spcBef>
                <a:spcPts val="0"/>
              </a:spcBef>
              <a:spcAft>
                <a:spcPts val="0"/>
              </a:spcAft>
              <a:buNone/>
            </a:pPr>
            <a:r>
              <a:rPr lang="en-GB" sz="2700" b="1" dirty="0">
                <a:solidFill>
                  <a:schemeClr val="dk1"/>
                </a:solidFill>
              </a:rPr>
              <a:t>L  </a:t>
            </a:r>
            <a:r>
              <a:rPr lang="en-GB" sz="2000" i="1" dirty="0">
                <a:solidFill>
                  <a:schemeClr val="dk1"/>
                </a:solidFill>
              </a:rPr>
              <a:t>This is important because…</a:t>
            </a:r>
            <a:endParaRPr sz="2700" i="1" dirty="0">
              <a:solidFill>
                <a:schemeClr val="dk1"/>
              </a:solidFill>
            </a:endParaRPr>
          </a:p>
        </p:txBody>
      </p:sp>
      <p:pic>
        <p:nvPicPr>
          <p:cNvPr id="465" name="Google Shape;465;p66"/>
          <p:cNvPicPr preferRelativeResize="0"/>
          <p:nvPr/>
        </p:nvPicPr>
        <p:blipFill>
          <a:blip r:embed="rId4">
            <a:alphaModFix/>
          </a:blip>
          <a:stretch>
            <a:fillRect/>
          </a:stretch>
        </p:blipFill>
        <p:spPr>
          <a:xfrm>
            <a:off x="7409525" y="207525"/>
            <a:ext cx="1428750" cy="142875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67"/>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472" name="Google Shape;472;p67"/>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473" name="Google Shape;473;p67"/>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Additional Review Activities </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b="1"/>
              <a:t>Student or Teacher Choice</a:t>
            </a:r>
            <a:endParaRPr sz="3133" b="1"/>
          </a:p>
        </p:txBody>
      </p:sp>
      <p:sp>
        <p:nvSpPr>
          <p:cNvPr id="474" name="Google Shape;474;p67"/>
          <p:cNvSpPr txBox="1"/>
          <p:nvPr/>
        </p:nvSpPr>
        <p:spPr>
          <a:xfrm>
            <a:off x="628650" y="1419000"/>
            <a:ext cx="7361400" cy="36327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AutoNum type="arabicPeriod"/>
            </a:pPr>
            <a:r>
              <a:rPr lang="en-GB" dirty="0"/>
              <a:t>Create a 10 question quiz (with answers) to test the other groups on this module’s learning</a:t>
            </a:r>
            <a:endParaRPr dirty="0"/>
          </a:p>
          <a:p>
            <a:pPr marL="457200" lvl="0" indent="-317500" algn="l" rtl="0">
              <a:spcBef>
                <a:spcPts val="0"/>
              </a:spcBef>
              <a:spcAft>
                <a:spcPts val="0"/>
              </a:spcAft>
              <a:buSzPts val="1400"/>
              <a:buAutoNum type="arabicPeriod"/>
            </a:pPr>
            <a:r>
              <a:rPr lang="en-GB" dirty="0"/>
              <a:t>Reflect and discuss as a class on what you have learned about blindness and vision loss. </a:t>
            </a:r>
            <a:endParaRPr dirty="0"/>
          </a:p>
          <a:p>
            <a:pPr marL="457200" lvl="0" indent="-317500" algn="l" rtl="0">
              <a:spcBef>
                <a:spcPts val="0"/>
              </a:spcBef>
              <a:spcAft>
                <a:spcPts val="0"/>
              </a:spcAft>
              <a:buSzPts val="1400"/>
              <a:buAutoNum type="arabicPeriod"/>
            </a:pPr>
            <a:r>
              <a:rPr lang="en-GB" dirty="0"/>
              <a:t>3-2-1: three causes of avoidable blindness, two things you have learned, one question you still have or would like to know more about</a:t>
            </a:r>
            <a:endParaRPr dirty="0"/>
          </a:p>
          <a:p>
            <a:pPr marL="457200" lvl="0" indent="-317500" algn="l" rtl="0">
              <a:spcBef>
                <a:spcPts val="0"/>
              </a:spcBef>
              <a:spcAft>
                <a:spcPts val="0"/>
              </a:spcAft>
              <a:buSzPts val="1400"/>
              <a:buAutoNum type="arabicPeriod"/>
            </a:pPr>
            <a:r>
              <a:rPr lang="en-GB" dirty="0"/>
              <a:t>Create a public service announcement about the impact of blindness.</a:t>
            </a:r>
            <a:endParaRPr dirty="0"/>
          </a:p>
          <a:p>
            <a:pPr marL="457200" lvl="0" indent="-317500" algn="l" rtl="0">
              <a:spcBef>
                <a:spcPts val="0"/>
              </a:spcBef>
              <a:spcAft>
                <a:spcPts val="0"/>
              </a:spcAft>
              <a:buSzPts val="1400"/>
              <a:buAutoNum type="arabicPeriod"/>
            </a:pPr>
            <a:r>
              <a:rPr lang="en-GB" dirty="0"/>
              <a:t>Write a story from the perspective of someone who is blind. </a:t>
            </a:r>
            <a:endParaRPr dirty="0"/>
          </a:p>
          <a:p>
            <a:pPr marL="457200" lvl="0" indent="-317500" algn="l" rtl="0">
              <a:spcBef>
                <a:spcPts val="0"/>
              </a:spcBef>
              <a:spcAft>
                <a:spcPts val="0"/>
              </a:spcAft>
              <a:buSzPts val="1400"/>
              <a:buAutoNum type="arabicPeriod"/>
            </a:pPr>
            <a:r>
              <a:rPr lang="en-GB" dirty="0"/>
              <a:t>Role-play or freeze frame different scenarios in which someone is dealing with vision loss.</a:t>
            </a:r>
            <a:endParaRPr dirty="0"/>
          </a:p>
          <a:p>
            <a:pPr marL="457200" lvl="0" indent="-317500" algn="l" rtl="0">
              <a:spcBef>
                <a:spcPts val="0"/>
              </a:spcBef>
              <a:spcAft>
                <a:spcPts val="0"/>
              </a:spcAft>
              <a:buSzPts val="1400"/>
              <a:buAutoNum type="arabicPeriod"/>
            </a:pPr>
            <a:r>
              <a:rPr lang="en-GB" dirty="0"/>
              <a:t>Design and create a game or activity to help someone with vision loss cope with everyday life.</a:t>
            </a:r>
            <a:endParaRPr dirty="0"/>
          </a:p>
          <a:p>
            <a:pPr marL="457200" lvl="0" indent="-317500" algn="l" rtl="0">
              <a:spcBef>
                <a:spcPts val="0"/>
              </a:spcBef>
              <a:spcAft>
                <a:spcPts val="0"/>
              </a:spcAft>
              <a:buSzPts val="1400"/>
              <a:buAutoNum type="arabicPeriod"/>
            </a:pPr>
            <a:r>
              <a:rPr lang="en-GB" dirty="0"/>
              <a:t>Create a collage, artwork, or song about their own personal experience with vision loss.</a:t>
            </a:r>
            <a:endParaRPr dirty="0"/>
          </a:p>
          <a:p>
            <a:pPr marL="457200" lvl="0" indent="-317500" algn="l" rtl="0">
              <a:spcBef>
                <a:spcPts val="0"/>
              </a:spcBef>
              <a:spcAft>
                <a:spcPts val="0"/>
              </a:spcAft>
              <a:buSzPts val="1400"/>
              <a:buAutoNum type="arabicPeriod"/>
            </a:pPr>
            <a:r>
              <a:rPr lang="en-GB" dirty="0"/>
              <a:t>Interview someone with vision loss and write a report on their experience.</a:t>
            </a:r>
            <a:endParaRPr dirty="0"/>
          </a:p>
          <a:p>
            <a:pPr marL="0" lvl="0" indent="0" algn="l" rtl="0">
              <a:spcBef>
                <a:spcPts val="0"/>
              </a:spcBef>
              <a:spcAft>
                <a:spcPts val="0"/>
              </a:spcAft>
              <a:buNone/>
            </a:pP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48"/>
        <p:cNvGrpSpPr/>
        <p:nvPr/>
      </p:nvGrpSpPr>
      <p:grpSpPr>
        <a:xfrm>
          <a:off x="0" y="0"/>
          <a:ext cx="0" cy="0"/>
          <a:chOff x="0" y="0"/>
          <a:chExt cx="0" cy="0"/>
        </a:xfrm>
      </p:grpSpPr>
      <p:pic>
        <p:nvPicPr>
          <p:cNvPr id="151" name="Google Shape;151;p30"/>
          <p:cNvPicPr preferRelativeResize="0"/>
          <p:nvPr/>
        </p:nvPicPr>
        <p:blipFill>
          <a:blip r:embed="rId3">
            <a:alphaModFix/>
          </a:blip>
          <a:stretch>
            <a:fillRect/>
          </a:stretch>
        </p:blipFill>
        <p:spPr>
          <a:xfrm>
            <a:off x="1391960" y="-10388"/>
            <a:ext cx="6360080" cy="515388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55"/>
        <p:cNvGrpSpPr/>
        <p:nvPr/>
      </p:nvGrpSpPr>
      <p:grpSpPr>
        <a:xfrm>
          <a:off x="0" y="0"/>
          <a:ext cx="0" cy="0"/>
          <a:chOff x="0" y="0"/>
          <a:chExt cx="0" cy="0"/>
        </a:xfrm>
      </p:grpSpPr>
      <p:pic>
        <p:nvPicPr>
          <p:cNvPr id="158" name="Google Shape;158;p31"/>
          <p:cNvPicPr preferRelativeResize="0"/>
          <p:nvPr/>
        </p:nvPicPr>
        <p:blipFill>
          <a:blip r:embed="rId3">
            <a:alphaModFix/>
          </a:blip>
          <a:stretch>
            <a:fillRect/>
          </a:stretch>
        </p:blipFill>
        <p:spPr>
          <a:xfrm>
            <a:off x="1250599" y="0"/>
            <a:ext cx="6642801" cy="514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62"/>
        <p:cNvGrpSpPr/>
        <p:nvPr/>
      </p:nvGrpSpPr>
      <p:grpSpPr>
        <a:xfrm>
          <a:off x="0" y="0"/>
          <a:ext cx="0" cy="0"/>
          <a:chOff x="0" y="0"/>
          <a:chExt cx="0" cy="0"/>
        </a:xfrm>
      </p:grpSpPr>
      <p:sp>
        <p:nvSpPr>
          <p:cNvPr id="163" name="Google Shape;163;p32"/>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endParaRPr/>
          </a:p>
        </p:txBody>
      </p:sp>
      <p:sp>
        <p:nvSpPr>
          <p:cNvPr id="164" name="Google Shape;164;p32"/>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rmAutofit/>
          </a:bodyPr>
          <a:lstStyle/>
          <a:p>
            <a:pPr marL="0" lvl="0" indent="0" algn="l" rtl="0">
              <a:spcBef>
                <a:spcPts val="800"/>
              </a:spcBef>
              <a:spcAft>
                <a:spcPts val="1200"/>
              </a:spcAft>
              <a:buNone/>
            </a:pPr>
            <a:endParaRPr/>
          </a:p>
        </p:txBody>
      </p:sp>
      <p:pic>
        <p:nvPicPr>
          <p:cNvPr id="165" name="Google Shape;165;p32"/>
          <p:cNvPicPr preferRelativeResize="0"/>
          <p:nvPr/>
        </p:nvPicPr>
        <p:blipFill>
          <a:blip r:embed="rId3">
            <a:alphaModFix/>
          </a:blip>
          <a:stretch>
            <a:fillRect/>
          </a:stretch>
        </p:blipFill>
        <p:spPr>
          <a:xfrm>
            <a:off x="1133854" y="0"/>
            <a:ext cx="6876291" cy="514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69"/>
        <p:cNvGrpSpPr/>
        <p:nvPr/>
      </p:nvGrpSpPr>
      <p:grpSpPr>
        <a:xfrm>
          <a:off x="0" y="0"/>
          <a:ext cx="0" cy="0"/>
          <a:chOff x="0" y="0"/>
          <a:chExt cx="0" cy="0"/>
        </a:xfrm>
      </p:grpSpPr>
      <p:sp>
        <p:nvSpPr>
          <p:cNvPr id="170" name="Google Shape;170;p33"/>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endParaRPr/>
          </a:p>
        </p:txBody>
      </p:sp>
      <p:sp>
        <p:nvSpPr>
          <p:cNvPr id="171" name="Google Shape;171;p33"/>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rmAutofit/>
          </a:bodyPr>
          <a:lstStyle/>
          <a:p>
            <a:pPr marL="0" lvl="0" indent="0" algn="l" rtl="0">
              <a:spcBef>
                <a:spcPts val="800"/>
              </a:spcBef>
              <a:spcAft>
                <a:spcPts val="1200"/>
              </a:spcAft>
              <a:buNone/>
            </a:pPr>
            <a:endParaRPr/>
          </a:p>
        </p:txBody>
      </p:sp>
      <p:pic>
        <p:nvPicPr>
          <p:cNvPr id="172" name="Google Shape;172;p33"/>
          <p:cNvPicPr preferRelativeResize="0"/>
          <p:nvPr/>
        </p:nvPicPr>
        <p:blipFill>
          <a:blip r:embed="rId3">
            <a:alphaModFix/>
          </a:blip>
          <a:stretch>
            <a:fillRect/>
          </a:stretch>
        </p:blipFill>
        <p:spPr>
          <a:xfrm>
            <a:off x="1383792" y="0"/>
            <a:ext cx="6376416" cy="514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4"/>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endParaRPr/>
          </a:p>
        </p:txBody>
      </p:sp>
      <p:sp>
        <p:nvSpPr>
          <p:cNvPr id="178" name="Google Shape;178;p34"/>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rmAutofit/>
          </a:bodyPr>
          <a:lstStyle/>
          <a:p>
            <a:pPr marL="0" lvl="0" indent="0" algn="l" rtl="0">
              <a:spcBef>
                <a:spcPts val="800"/>
              </a:spcBef>
              <a:spcAft>
                <a:spcPts val="1200"/>
              </a:spcAft>
              <a:buNone/>
            </a:pPr>
            <a:endParaRPr/>
          </a:p>
        </p:txBody>
      </p:sp>
      <p:pic>
        <p:nvPicPr>
          <p:cNvPr id="179" name="Google Shape;179;p34"/>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rina">
  <a:themeElements>
    <a:clrScheme name="Marina">
      <a:dk1>
        <a:srgbClr val="FFFFFF"/>
      </a:dk1>
      <a:lt1>
        <a:srgbClr val="00517C"/>
      </a:lt1>
      <a:dk2>
        <a:srgbClr val="004065"/>
      </a:dk2>
      <a:lt2>
        <a:srgbClr val="CFD8DC"/>
      </a:lt2>
      <a:accent1>
        <a:srgbClr val="0277BD"/>
      </a:accent1>
      <a:accent2>
        <a:srgbClr val="558B2F"/>
      </a:accent2>
      <a:accent3>
        <a:srgbClr val="009688"/>
      </a:accent3>
      <a:accent4>
        <a:srgbClr val="039BE5"/>
      </a:accent4>
      <a:accent5>
        <a:srgbClr val="8BC34A"/>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3131</TotalTime>
  <Words>2741</Words>
  <Application>Microsoft Macintosh PowerPoint</Application>
  <PresentationFormat>On-screen Show (16:9)</PresentationFormat>
  <Paragraphs>306</Paragraphs>
  <Slides>42</Slides>
  <Notes>42</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42</vt:i4>
      </vt:variant>
    </vt:vector>
  </HeadingPairs>
  <TitlesOfParts>
    <vt:vector size="52" baseType="lpstr">
      <vt:lpstr>Calibri</vt:lpstr>
      <vt:lpstr>Proxima Nova</vt:lpstr>
      <vt:lpstr>Roboto</vt:lpstr>
      <vt:lpstr>Roboto Slab</vt:lpstr>
      <vt:lpstr>Advent Pro</vt:lpstr>
      <vt:lpstr>Arial</vt:lpstr>
      <vt:lpstr>YouTube Sans</vt:lpstr>
      <vt:lpstr>Simple Light</vt:lpstr>
      <vt:lpstr>Marina</vt:lpstr>
      <vt:lpstr>Document</vt:lpstr>
      <vt:lpstr>PowerPoint Presentation</vt:lpstr>
      <vt:lpstr>Starter    Think, Pair, Share!</vt:lpstr>
      <vt:lpstr>Activity 1:    What’s going on here…. Take a close look!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Activity 1: Review    3 - 2 - 1</vt:lpstr>
      <vt:lpstr>Activity 2:     What might vision loss feel like?</vt:lpstr>
      <vt:lpstr>Activity 2: Reflection    What might vision loss feel like?</vt:lpstr>
      <vt:lpstr>Class Discussion    What is Blindness? </vt:lpstr>
      <vt:lpstr>Definitions    What is Blindness? </vt:lpstr>
      <vt:lpstr>Starter    True or False?</vt:lpstr>
      <vt:lpstr>Definitions    What is Vision Impairment? </vt:lpstr>
      <vt:lpstr>Concept Map    Disadvantage </vt:lpstr>
      <vt:lpstr>PowerPoint Presentation</vt:lpstr>
      <vt:lpstr>Activity 3: Viewing    How do eyes work? </vt:lpstr>
      <vt:lpstr>Activity 3: Analysing the Source    How do eyes work? </vt:lpstr>
      <vt:lpstr>PowerPoint Presentation</vt:lpstr>
      <vt:lpstr>Activity 3: Applying    Causes of Blindness </vt:lpstr>
      <vt:lpstr>PowerPoint Presentation</vt:lpstr>
      <vt:lpstr>PowerPoint Presentation</vt:lpstr>
      <vt:lpstr>PowerPoint Presentation</vt:lpstr>
      <vt:lpstr>PowerPoint Presentation</vt:lpstr>
      <vt:lpstr>PowerPoint Presentation</vt:lpstr>
      <vt:lpstr>PowerPoint Presentation</vt:lpstr>
      <vt:lpstr>  Cataracts </vt:lpstr>
      <vt:lpstr>   Diabetes Eye Disease </vt:lpstr>
      <vt:lpstr>PowerPoint Presentation</vt:lpstr>
      <vt:lpstr>   Refractive Error</vt:lpstr>
      <vt:lpstr>Activity 4: Graphic Organiser     Causes of Blindness </vt:lpstr>
      <vt:lpstr>PowerPoint Presentation</vt:lpstr>
      <vt:lpstr>Group Discussion</vt:lpstr>
      <vt:lpstr>Notes     Avoidable Blindness</vt:lpstr>
      <vt:lpstr>Activity 5: Jigsaw Activity    Perspectives and Consequences of Blindness</vt:lpstr>
      <vt:lpstr>Review:    </vt:lpstr>
      <vt:lpstr>Review: PEEL paragraph scaffold    </vt:lpstr>
      <vt:lpstr>Additional Review Activities     Student or Teacher Choice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Ellie Moore</dc:creator>
  <cp:lastModifiedBy>Olivia Benson</cp:lastModifiedBy>
  <cp:revision>15</cp:revision>
  <dcterms:modified xsi:type="dcterms:W3CDTF">2023-11-19T22:52:11Z</dcterms:modified>
</cp:coreProperties>
</file>