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1" r:id="rId1"/>
    <p:sldMasterId id="2147483672" r:id="rId2"/>
  </p:sldMasterIdLst>
  <p:notesMasterIdLst>
    <p:notesMasterId r:id="rId22"/>
  </p:notesMasterIdLst>
  <p:sldIdLst>
    <p:sldId id="281" r:id="rId3"/>
    <p:sldId id="258" r:id="rId4"/>
    <p:sldId id="257" r:id="rId5"/>
    <p:sldId id="259" r:id="rId6"/>
    <p:sldId id="260" r:id="rId7"/>
    <p:sldId id="279" r:id="rId8"/>
    <p:sldId id="262" r:id="rId9"/>
    <p:sldId id="263" r:id="rId10"/>
    <p:sldId id="264" r:id="rId11"/>
    <p:sldId id="280" r:id="rId12"/>
    <p:sldId id="266" r:id="rId13"/>
    <p:sldId id="267" r:id="rId14"/>
    <p:sldId id="282" r:id="rId15"/>
    <p:sldId id="269" r:id="rId16"/>
    <p:sldId id="270" r:id="rId17"/>
    <p:sldId id="271" r:id="rId18"/>
    <p:sldId id="272" r:id="rId19"/>
    <p:sldId id="273" r:id="rId20"/>
    <p:sldId id="274"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5782" autoAdjust="0"/>
  </p:normalViewPr>
  <p:slideViewPr>
    <p:cSldViewPr snapToGrid="0">
      <p:cViewPr varScale="1">
        <p:scale>
          <a:sx n="127" d="100"/>
          <a:sy n="127" d="100"/>
        </p:scale>
        <p:origin x="174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merriam-webster.com/dictionary/discipline" TargetMode="External"/><Relationship Id="rId7" Type="http://schemas.openxmlformats.org/officeDocument/2006/relationships/hyperlink" Target="https://docs.google.com/document/d/1OvPL37lndB-e6Q03pwgvmYQXNpWjRO0cbaqeWt_Kn5g/edit?usp=sharing"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www.hollows.org.nz/longform/freds-story" TargetMode="External"/><Relationship Id="rId5" Type="http://schemas.openxmlformats.org/officeDocument/2006/relationships/hyperlink" Target="https://www.merriam-webster.com/dictionary/moral" TargetMode="External"/><Relationship Id="rId4" Type="http://schemas.openxmlformats.org/officeDocument/2006/relationships/hyperlink" Target="https://www.britannica.com/topic/morality"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hollows.org.nz/longform/freds-story"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rive.google.com/file/d/1BH2JsZd3KjwWanzBFoe7qFI-em7XlLfA/view?usp=share_link"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responsiveclassroom.org/wp-content/uploads/2017/10/Building-Schoolwide-Core-Values.pdf" TargetMode="External"/><Relationship Id="rId4" Type="http://schemas.openxmlformats.org/officeDocument/2006/relationships/hyperlink" Target="https://myfreebingocards.com/bingo-card-generator"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hollows.org.nz/longform/freds-story"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73ef2373a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73ef2373a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endParaRPr dirty="0"/>
          </a:p>
          <a:p>
            <a:pPr marL="0" lvl="0" indent="0" algn="l" rtl="0">
              <a:lnSpc>
                <a:spcPct val="115000"/>
              </a:lnSpc>
              <a:spcBef>
                <a:spcPts val="1200"/>
              </a:spcBef>
              <a:spcAft>
                <a:spcPts val="0"/>
              </a:spcAft>
              <a:buNone/>
            </a:pPr>
            <a:r>
              <a:rPr lang="en-NZ" dirty="0"/>
              <a:t>Use your school’s values for teaching in this module:</a:t>
            </a:r>
          </a:p>
          <a:p>
            <a:pPr marL="0" lvl="0" indent="0" algn="l" rtl="0">
              <a:spcBef>
                <a:spcPts val="0"/>
              </a:spcBef>
              <a:spcAft>
                <a:spcPts val="0"/>
              </a:spcAft>
              <a:buNone/>
            </a:pPr>
            <a:endParaRPr lang="en-NZ" dirty="0"/>
          </a:p>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229b13a83f54ce65_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0" name="Google Shape;190;g229b13a83f54ce65_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Notes for teacher:</a:t>
            </a:r>
            <a:endParaRPr dirty="0"/>
          </a:p>
          <a:p>
            <a:pPr marL="0" lvl="0" indent="0" algn="l" rtl="0">
              <a:lnSpc>
                <a:spcPct val="100000"/>
              </a:lnSpc>
              <a:spcBef>
                <a:spcPts val="0"/>
              </a:spcBef>
              <a:spcAft>
                <a:spcPts val="0"/>
              </a:spcAft>
              <a:buNone/>
            </a:pPr>
            <a:r>
              <a:rPr lang="en-GB" dirty="0"/>
              <a:t>Teacher to discuss further with students why a person living with blindness might fall into poverty.</a:t>
            </a:r>
            <a:endParaRPr dirty="0"/>
          </a:p>
          <a:p>
            <a:pPr marL="0" lvl="0" indent="0" algn="l" rtl="0">
              <a:lnSpc>
                <a:spcPct val="100000"/>
              </a:lnSpc>
              <a:spcBef>
                <a:spcPts val="0"/>
              </a:spcBef>
              <a:spcAft>
                <a:spcPts val="0"/>
              </a:spcAft>
              <a:buNone/>
            </a:pPr>
            <a:endParaRPr dirty="0"/>
          </a:p>
          <a:p>
            <a:pPr marL="0" lvl="0" indent="0" algn="l" rtl="0">
              <a:lnSpc>
                <a:spcPct val="100000"/>
              </a:lnSpc>
              <a:spcBef>
                <a:spcPts val="0"/>
              </a:spcBef>
              <a:spcAft>
                <a:spcPts val="0"/>
              </a:spcAft>
              <a:buNone/>
            </a:pPr>
            <a:r>
              <a:rPr lang="en-GB" dirty="0"/>
              <a:t>Some answers:</a:t>
            </a:r>
            <a:endParaRPr dirty="0"/>
          </a:p>
          <a:p>
            <a:pPr marL="457200" lvl="0" indent="-298450" algn="l" rtl="0">
              <a:lnSpc>
                <a:spcPct val="100000"/>
              </a:lnSpc>
              <a:spcBef>
                <a:spcPts val="0"/>
              </a:spcBef>
              <a:spcAft>
                <a:spcPts val="0"/>
              </a:spcAft>
              <a:buSzPts val="1100"/>
              <a:buChar char="-"/>
            </a:pPr>
            <a:r>
              <a:rPr lang="en-GB" dirty="0"/>
              <a:t>They can no longer work, so their income is limited or stops.</a:t>
            </a:r>
            <a:endParaRPr dirty="0"/>
          </a:p>
          <a:p>
            <a:pPr marL="457200" lvl="0" indent="-298450" algn="l" rtl="0">
              <a:lnSpc>
                <a:spcPct val="100000"/>
              </a:lnSpc>
              <a:spcBef>
                <a:spcPts val="0"/>
              </a:spcBef>
              <a:spcAft>
                <a:spcPts val="0"/>
              </a:spcAft>
              <a:buSzPts val="1100"/>
              <a:buChar char="-"/>
            </a:pPr>
            <a:r>
              <a:rPr lang="en-GB" dirty="0"/>
              <a:t>There might not be welfare system in their country to financially help </a:t>
            </a:r>
            <a:endParaRPr dirty="0"/>
          </a:p>
          <a:p>
            <a:pPr marL="457200" lvl="0" indent="-298450" algn="l" rtl="0">
              <a:lnSpc>
                <a:spcPct val="100000"/>
              </a:lnSpc>
              <a:spcBef>
                <a:spcPts val="0"/>
              </a:spcBef>
              <a:spcAft>
                <a:spcPts val="0"/>
              </a:spcAft>
              <a:buSzPts val="1100"/>
              <a:buChar char="-"/>
            </a:pPr>
            <a:r>
              <a:rPr lang="en-GB" dirty="0"/>
              <a:t>Someone from their family might need to stay home to help with tasks such as using the toilet and eating.</a:t>
            </a:r>
            <a:endParaRPr dirty="0"/>
          </a:p>
          <a:p>
            <a:pPr marL="457200" lvl="0" indent="-298450" algn="l" rtl="0">
              <a:lnSpc>
                <a:spcPct val="100000"/>
              </a:lnSpc>
              <a:spcBef>
                <a:spcPts val="0"/>
              </a:spcBef>
              <a:spcAft>
                <a:spcPts val="0"/>
              </a:spcAft>
              <a:buSzPts val="1100"/>
              <a:buChar char="-"/>
            </a:pPr>
            <a:r>
              <a:rPr lang="en-GB" dirty="0"/>
              <a:t>The person staying at home might have to stop working to care for the blind person.</a:t>
            </a:r>
            <a:endParaRPr dirty="0"/>
          </a:p>
          <a:p>
            <a:pPr marL="457200" lvl="0" indent="-298450" algn="l" rtl="0">
              <a:lnSpc>
                <a:spcPct val="100000"/>
              </a:lnSpc>
              <a:spcBef>
                <a:spcPts val="0"/>
              </a:spcBef>
              <a:spcAft>
                <a:spcPts val="0"/>
              </a:spcAft>
              <a:buSzPts val="1100"/>
              <a:buChar char="-"/>
            </a:pPr>
            <a:r>
              <a:rPr lang="en-GB" dirty="0"/>
              <a:t>The child of the blind person might have to stay home from school to care for their parent. Their education can suffer, and consequently their job prospects could suffer.</a:t>
            </a:r>
            <a:endParaRPr dirty="0"/>
          </a:p>
        </p:txBody>
      </p:sp>
      <p:sp>
        <p:nvSpPr>
          <p:cNvPr id="191" name="Google Shape;191;g229b13a83f54ce65_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402ea95ba6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g2402ea95ba6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228600" algn="l" rtl="0">
              <a:lnSpc>
                <a:spcPct val="115000"/>
              </a:lnSpc>
              <a:spcBef>
                <a:spcPts val="1200"/>
              </a:spcBef>
              <a:spcAft>
                <a:spcPts val="0"/>
              </a:spcAft>
              <a:buClr>
                <a:schemeClr val="dk1"/>
              </a:buClr>
              <a:buSzPts val="1100"/>
              <a:buFont typeface="Arial"/>
              <a:buNone/>
            </a:pPr>
            <a:r>
              <a:rPr lang="en-NZ" sz="1100" b="0" i="0" u="none" strike="noStrike" cap="none" dirty="0">
                <a:solidFill>
                  <a:srgbClr val="1A1A1A"/>
                </a:solidFill>
                <a:effectLst/>
                <a:latin typeface="Georgia" panose="02040502050405020303" pitchFamily="18" charset="0"/>
                <a:cs typeface="Arial"/>
                <a:sym typeface="Arial"/>
              </a:rPr>
              <a:t>According to The Encyclopaedia Brittanica, the definition of ‘Ethics’ is: Ethics, also called moral philosophy, is the </a:t>
            </a:r>
            <a:r>
              <a:rPr lang="en-NZ" sz="1100" b="0" i="0" u="none" strike="noStrike" cap="none" dirty="0">
                <a:solidFill>
                  <a:srgbClr val="1A1A1A"/>
                </a:solidFill>
                <a:effectLst/>
                <a:latin typeface="Georgia" panose="02040502050405020303" pitchFamily="18" charset="0"/>
                <a:cs typeface="Arial"/>
                <a:sym typeface="Arial"/>
                <a:hlinkClick r:id="rId3">
                  <a:extLst>
                    <a:ext uri="{A12FA001-AC4F-418D-AE19-62706E023703}">
                      <ahyp:hlinkClr xmlns:ahyp="http://schemas.microsoft.com/office/drawing/2018/hyperlinkcolor" val="tx"/>
                    </a:ext>
                  </a:extLst>
                </a:hlinkClick>
              </a:rPr>
              <a:t>discipline</a:t>
            </a:r>
            <a:r>
              <a:rPr lang="en-NZ" sz="1100" b="0" i="0" u="none" strike="noStrike" cap="none" dirty="0">
                <a:solidFill>
                  <a:srgbClr val="1A1A1A"/>
                </a:solidFill>
                <a:effectLst/>
                <a:latin typeface="Georgia" panose="02040502050405020303" pitchFamily="18" charset="0"/>
                <a:cs typeface="Arial"/>
                <a:sym typeface="Arial"/>
              </a:rPr>
              <a:t> concerned with what is </a:t>
            </a:r>
            <a:r>
              <a:rPr lang="en-NZ" sz="1100" b="0" i="0" u="none" strike="noStrike" cap="none" dirty="0">
                <a:solidFill>
                  <a:srgbClr val="1A1A1A"/>
                </a:solidFill>
                <a:effectLst/>
                <a:latin typeface="Georgia" panose="02040502050405020303" pitchFamily="18" charset="0"/>
                <a:cs typeface="Arial"/>
                <a:sym typeface="Arial"/>
                <a:hlinkClick r:id="rId4">
                  <a:extLst>
                    <a:ext uri="{A12FA001-AC4F-418D-AE19-62706E023703}">
                      <ahyp:hlinkClr xmlns:ahyp="http://schemas.microsoft.com/office/drawing/2018/hyperlinkcolor" val="tx"/>
                    </a:ext>
                  </a:extLst>
                </a:hlinkClick>
              </a:rPr>
              <a:t>morally</a:t>
            </a:r>
            <a:r>
              <a:rPr lang="en-NZ" sz="1100" b="0" i="0" u="none" strike="noStrike" cap="none" dirty="0">
                <a:solidFill>
                  <a:srgbClr val="1A1A1A"/>
                </a:solidFill>
                <a:effectLst/>
                <a:latin typeface="Georgia" panose="02040502050405020303" pitchFamily="18" charset="0"/>
                <a:cs typeface="Arial"/>
                <a:sym typeface="Arial"/>
              </a:rPr>
              <a:t> good and bad and morally right and wrong. The term is also applied to any system or theory of </a:t>
            </a:r>
            <a:r>
              <a:rPr lang="en-NZ" sz="1100" b="0" i="0" u="none" strike="noStrike" cap="none" dirty="0">
                <a:solidFill>
                  <a:srgbClr val="1A1A1A"/>
                </a:solidFill>
                <a:effectLst/>
                <a:latin typeface="Georgia" panose="02040502050405020303" pitchFamily="18" charset="0"/>
                <a:cs typeface="Arial"/>
                <a:sym typeface="Arial"/>
                <a:hlinkClick r:id="rId5">
                  <a:extLst>
                    <a:ext uri="{A12FA001-AC4F-418D-AE19-62706E023703}">
                      <ahyp:hlinkClr xmlns:ahyp="http://schemas.microsoft.com/office/drawing/2018/hyperlinkcolor" val="tx"/>
                    </a:ext>
                  </a:extLst>
                </a:hlinkClick>
              </a:rPr>
              <a:t>moral</a:t>
            </a:r>
            <a:r>
              <a:rPr lang="en-NZ" sz="1100" b="0" i="0" u="none" strike="noStrike" cap="none" dirty="0">
                <a:solidFill>
                  <a:srgbClr val="1A1A1A"/>
                </a:solidFill>
                <a:effectLst/>
                <a:latin typeface="Georgia" panose="02040502050405020303" pitchFamily="18" charset="0"/>
                <a:cs typeface="Arial"/>
                <a:sym typeface="Arial"/>
              </a:rPr>
              <a:t> values or principles.</a:t>
            </a:r>
          </a:p>
          <a:p>
            <a:pPr marL="0" lvl="0" indent="-228600" algn="l" rtl="0">
              <a:lnSpc>
                <a:spcPct val="115000"/>
              </a:lnSpc>
              <a:spcBef>
                <a:spcPts val="1200"/>
              </a:spcBef>
              <a:spcAft>
                <a:spcPts val="0"/>
              </a:spcAft>
              <a:buClr>
                <a:schemeClr val="dk1"/>
              </a:buClr>
              <a:buSzPts val="1100"/>
              <a:buFont typeface="Arial"/>
              <a:buNone/>
            </a:pPr>
            <a:endParaRPr i="1" dirty="0">
              <a:solidFill>
                <a:schemeClr val="dk1"/>
              </a:solidFill>
            </a:endParaRPr>
          </a:p>
          <a:p>
            <a:pPr marL="0" lvl="0" indent="-228600" algn="l" rtl="0">
              <a:lnSpc>
                <a:spcPct val="115000"/>
              </a:lnSpc>
              <a:spcBef>
                <a:spcPts val="1200"/>
              </a:spcBef>
              <a:spcAft>
                <a:spcPts val="0"/>
              </a:spcAft>
              <a:buClr>
                <a:schemeClr val="dk1"/>
              </a:buClr>
              <a:buSzPts val="1100"/>
              <a:buFont typeface="Arial"/>
              <a:buNone/>
            </a:pPr>
            <a:r>
              <a:rPr lang="en-GB" dirty="0">
                <a:solidFill>
                  <a:schemeClr val="dk1"/>
                </a:solidFill>
              </a:rPr>
              <a:t>    </a:t>
            </a:r>
            <a:r>
              <a:rPr lang="en-GB" b="1" dirty="0">
                <a:solidFill>
                  <a:schemeClr val="dk1"/>
                </a:solidFill>
              </a:rPr>
              <a:t> 	Activity: Exploring the Impact of Humanitarian Work in Historical Context</a:t>
            </a:r>
            <a:endParaRPr b="1"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GB" dirty="0">
                <a:solidFill>
                  <a:schemeClr val="dk1"/>
                </a:solidFill>
              </a:rPr>
              <a:t>Objective: Students will examine the actions of a historical figure who assisted others, exploring the impact of their work and considering the time in which it occurred. </a:t>
            </a:r>
            <a:endParaRPr dirty="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GB" dirty="0">
                <a:solidFill>
                  <a:schemeClr val="dk1"/>
                </a:solidFill>
              </a:rPr>
              <a:t>Materials: </a:t>
            </a:r>
            <a:endParaRPr dirty="0">
              <a:solidFill>
                <a:schemeClr val="dk1"/>
              </a:solidFill>
            </a:endParaRPr>
          </a:p>
          <a:p>
            <a:pPr marL="457200" lvl="0" indent="-298450" algn="l" rtl="0">
              <a:lnSpc>
                <a:spcPct val="115000"/>
              </a:lnSpc>
              <a:spcBef>
                <a:spcPts val="1200"/>
              </a:spcBef>
              <a:spcAft>
                <a:spcPts val="0"/>
              </a:spcAft>
              <a:buClr>
                <a:schemeClr val="dk1"/>
              </a:buClr>
              <a:buSzPts val="1100"/>
              <a:buChar char="●"/>
            </a:pPr>
            <a:r>
              <a:rPr lang="en-GB" dirty="0">
                <a:solidFill>
                  <a:schemeClr val="dk1"/>
                </a:solidFill>
              </a:rPr>
              <a:t>Biographical information </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dirty="0">
                <a:solidFill>
                  <a:schemeClr val="dk1"/>
                </a:solidFill>
              </a:rPr>
              <a:t>Fred Hollows website </a:t>
            </a:r>
            <a:r>
              <a:rPr lang="en-GB" u="sng" dirty="0">
                <a:solidFill>
                  <a:schemeClr val="hlink"/>
                </a:solidFill>
                <a:hlinkClick r:id="rId6"/>
              </a:rPr>
              <a:t>Fred's Story</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dirty="0">
                <a:solidFill>
                  <a:schemeClr val="dk1"/>
                </a:solidFill>
              </a:rPr>
              <a:t>National Library search or Australian newspaper database (linked in graphic organiser)</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u="sng" dirty="0">
                <a:solidFill>
                  <a:schemeClr val="hlink"/>
                </a:solidFill>
                <a:hlinkClick r:id="rId7"/>
              </a:rPr>
              <a:t>Graphic Organiser</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dirty="0">
                <a:solidFill>
                  <a:schemeClr val="dk1"/>
                </a:solidFill>
              </a:rPr>
              <a:t>Notebooks or paper for students </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dirty="0">
                <a:solidFill>
                  <a:schemeClr val="dk1"/>
                </a:solidFill>
              </a:rPr>
              <a:t>Writing materials (pens, pencils) </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dirty="0">
                <a:solidFill>
                  <a:schemeClr val="dk1"/>
                </a:solidFill>
              </a:rPr>
              <a:t>Laptop </a:t>
            </a:r>
            <a:endParaRPr dirty="0">
              <a:solidFill>
                <a:schemeClr val="dk1"/>
              </a:solidFill>
            </a:endParaRPr>
          </a:p>
          <a:p>
            <a:pPr marL="0" lvl="0" indent="0" algn="l" rtl="0">
              <a:lnSpc>
                <a:spcPct val="115000"/>
              </a:lnSpc>
              <a:spcBef>
                <a:spcPts val="1200"/>
              </a:spcBef>
              <a:spcAft>
                <a:spcPts val="0"/>
              </a:spcAft>
              <a:buNone/>
            </a:pPr>
            <a:r>
              <a:rPr lang="en-GB" b="1" dirty="0">
                <a:solidFill>
                  <a:schemeClr val="dk1"/>
                </a:solidFill>
              </a:rPr>
              <a:t>Introduction (10 minutes): </a:t>
            </a:r>
            <a:endParaRPr b="1" dirty="0">
              <a:solidFill>
                <a:schemeClr val="dk1"/>
              </a:solidFill>
            </a:endParaRPr>
          </a:p>
          <a:p>
            <a:pPr marL="457200" lvl="0" indent="-298450" algn="l" rtl="0">
              <a:lnSpc>
                <a:spcPct val="115000"/>
              </a:lnSpc>
              <a:spcBef>
                <a:spcPts val="1200"/>
              </a:spcBef>
              <a:spcAft>
                <a:spcPts val="0"/>
              </a:spcAft>
              <a:buClr>
                <a:schemeClr val="dk1"/>
              </a:buClr>
              <a:buSzPts val="1100"/>
              <a:buChar char="●"/>
            </a:pPr>
            <a:r>
              <a:rPr lang="en-GB" dirty="0">
                <a:solidFill>
                  <a:schemeClr val="dk1"/>
                </a:solidFill>
              </a:rPr>
              <a:t>Introduce the concept of humanitarian work and its importance in assisting others. </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dirty="0">
                <a:solidFill>
                  <a:schemeClr val="dk1"/>
                </a:solidFill>
              </a:rPr>
              <a:t>Discuss the significance of understanding the impact of such work within the historical context in which it occurred. </a:t>
            </a:r>
            <a:endParaRPr dirty="0">
              <a:solidFill>
                <a:schemeClr val="dk1"/>
              </a:solidFill>
            </a:endParaRPr>
          </a:p>
          <a:p>
            <a:pPr marL="457200" lvl="0" indent="-298450" algn="l" rtl="0">
              <a:lnSpc>
                <a:spcPct val="115000"/>
              </a:lnSpc>
              <a:spcBef>
                <a:spcPts val="0"/>
              </a:spcBef>
              <a:spcAft>
                <a:spcPts val="0"/>
              </a:spcAft>
              <a:buClr>
                <a:schemeClr val="dk1"/>
              </a:buClr>
              <a:buSzPts val="1100"/>
              <a:buChar char="●"/>
            </a:pPr>
            <a:r>
              <a:rPr lang="en-GB" dirty="0">
                <a:solidFill>
                  <a:schemeClr val="dk1"/>
                </a:solidFill>
              </a:rPr>
              <a:t>Explain that students will be exploring the actions of Fred Hollows and his humanitarian work, and the challenges he faced during that time.</a:t>
            </a:r>
            <a:endParaRPr dirty="0">
              <a:solidFill>
                <a:schemeClr val="dk1"/>
              </a:solidFill>
            </a:endParaRPr>
          </a:p>
          <a:p>
            <a:pPr marL="0" lvl="0" indent="0" algn="l" rtl="0">
              <a:lnSpc>
                <a:spcPct val="115000"/>
              </a:lnSpc>
              <a:spcBef>
                <a:spcPts val="1200"/>
              </a:spcBef>
              <a:spcAft>
                <a:spcPts val="0"/>
              </a:spcAft>
              <a:buNone/>
            </a:pPr>
            <a:r>
              <a:rPr lang="en-GB" b="1" dirty="0">
                <a:solidFill>
                  <a:schemeClr val="dk1"/>
                </a:solidFill>
              </a:rPr>
              <a:t>Group Discussion (20 minutes): </a:t>
            </a:r>
            <a:endParaRPr b="1" dirty="0">
              <a:solidFill>
                <a:schemeClr val="dk1"/>
              </a:solidFill>
            </a:endParaRPr>
          </a:p>
          <a:p>
            <a:pPr marL="457200" lvl="0" indent="-298450" algn="l" rtl="0">
              <a:lnSpc>
                <a:spcPct val="115000"/>
              </a:lnSpc>
              <a:spcBef>
                <a:spcPts val="1200"/>
              </a:spcBef>
              <a:spcAft>
                <a:spcPts val="0"/>
              </a:spcAft>
              <a:buClr>
                <a:schemeClr val="dk1"/>
              </a:buClr>
              <a:buSzPts val="1100"/>
              <a:buAutoNum type="arabicPeriod"/>
            </a:pPr>
            <a:r>
              <a:rPr lang="en-GB" dirty="0">
                <a:solidFill>
                  <a:schemeClr val="dk1"/>
                </a:solidFill>
              </a:rPr>
              <a:t>Divide students into small groups (3-5 students per group). Provide them with the graphic organiser to help guide their research and collate their ideas.  </a:t>
            </a:r>
            <a:endParaRPr dirty="0">
              <a:solidFill>
                <a:schemeClr val="dk1"/>
              </a:solidFill>
            </a:endParaRPr>
          </a:p>
          <a:p>
            <a:pPr marL="457200" lvl="0" indent="-298450" algn="l" rtl="0">
              <a:lnSpc>
                <a:spcPct val="115000"/>
              </a:lnSpc>
              <a:spcBef>
                <a:spcPts val="0"/>
              </a:spcBef>
              <a:spcAft>
                <a:spcPts val="0"/>
              </a:spcAft>
              <a:buClr>
                <a:schemeClr val="dk1"/>
              </a:buClr>
              <a:buSzPts val="1100"/>
              <a:buAutoNum type="arabicPeriod"/>
            </a:pPr>
            <a:r>
              <a:rPr lang="en-GB" dirty="0">
                <a:solidFill>
                  <a:schemeClr val="dk1"/>
                </a:solidFill>
              </a:rPr>
              <a:t>Instruct each group to discuss and research the humanitarian work of Fred in the historical context (time/place) in which it occurred. </a:t>
            </a:r>
            <a:r>
              <a:rPr lang="en-GB" b="1" dirty="0">
                <a:solidFill>
                  <a:schemeClr val="dk1"/>
                </a:solidFill>
              </a:rPr>
              <a:t>Collate the information in the </a:t>
            </a:r>
            <a:r>
              <a:rPr lang="en-GB" b="1" u="sng" dirty="0">
                <a:solidFill>
                  <a:schemeClr val="hlink"/>
                </a:solidFill>
                <a:hlinkClick r:id="rId7"/>
              </a:rPr>
              <a:t>graphic organiser</a:t>
            </a:r>
            <a:r>
              <a:rPr lang="en-GB" b="1" dirty="0">
                <a:solidFill>
                  <a:schemeClr val="dk1"/>
                </a:solidFill>
              </a:rPr>
              <a:t> (or a </a:t>
            </a:r>
            <a:r>
              <a:rPr lang="en-GB" b="1" dirty="0" err="1">
                <a:solidFill>
                  <a:schemeClr val="dk1"/>
                </a:solidFill>
              </a:rPr>
              <a:t>mindmap</a:t>
            </a:r>
            <a:r>
              <a:rPr lang="en-GB" b="1" dirty="0">
                <a:solidFill>
                  <a:schemeClr val="dk1"/>
                </a:solidFill>
              </a:rPr>
              <a:t>).</a:t>
            </a:r>
            <a:r>
              <a:rPr lang="en-GB" dirty="0">
                <a:solidFill>
                  <a:schemeClr val="dk1"/>
                </a:solidFill>
              </a:rPr>
              <a:t> Students may choose to do a deep dive and formulate some rich questions to understand further about the historical context </a:t>
            </a:r>
            <a:r>
              <a:rPr lang="en-GB" i="1" dirty="0">
                <a:solidFill>
                  <a:schemeClr val="dk1"/>
                </a:solidFill>
              </a:rPr>
              <a:t>(what was going on at the time - papers past search, NZ History website decade study, where were the issues of poverty/blindness most common, what did people care about at the time, who was involved in finding solutions to these issues, who advocated for these people etc). </a:t>
            </a:r>
            <a:endParaRPr dirty="0">
              <a:solidFill>
                <a:schemeClr val="dk1"/>
              </a:solidFill>
            </a:endParaRPr>
          </a:p>
          <a:p>
            <a:pPr marL="0" lvl="0" indent="0" algn="l" rtl="0">
              <a:lnSpc>
                <a:spcPct val="115000"/>
              </a:lnSpc>
              <a:spcBef>
                <a:spcPts val="1200"/>
              </a:spcBef>
              <a:spcAft>
                <a:spcPts val="0"/>
              </a:spcAft>
              <a:buNone/>
            </a:pPr>
            <a:r>
              <a:rPr lang="en-GB" dirty="0">
                <a:solidFill>
                  <a:schemeClr val="dk1"/>
                </a:solidFill>
              </a:rPr>
              <a:t>Individual Reflection and Writing (20 minutes): </a:t>
            </a:r>
            <a:endParaRPr dirty="0">
              <a:solidFill>
                <a:schemeClr val="dk1"/>
              </a:solidFill>
            </a:endParaRPr>
          </a:p>
          <a:p>
            <a:pPr marL="0" lvl="0" indent="457200" algn="l" rtl="0">
              <a:lnSpc>
                <a:spcPct val="115000"/>
              </a:lnSpc>
              <a:spcBef>
                <a:spcPts val="1200"/>
              </a:spcBef>
              <a:spcAft>
                <a:spcPts val="0"/>
              </a:spcAft>
              <a:buNone/>
            </a:pPr>
            <a:r>
              <a:rPr lang="en-GB" dirty="0">
                <a:solidFill>
                  <a:schemeClr val="dk1"/>
                </a:solidFill>
              </a:rPr>
              <a:t>a. Instruct students to individually reflect on the group discussion and their own research. </a:t>
            </a:r>
            <a:endParaRPr dirty="0">
              <a:solidFill>
                <a:schemeClr val="dk1"/>
              </a:solidFill>
            </a:endParaRPr>
          </a:p>
          <a:p>
            <a:pPr marL="457200" lvl="0" indent="0" algn="l" rtl="0">
              <a:lnSpc>
                <a:spcPct val="115000"/>
              </a:lnSpc>
              <a:spcBef>
                <a:spcPts val="1200"/>
              </a:spcBef>
              <a:spcAft>
                <a:spcPts val="0"/>
              </a:spcAft>
              <a:buNone/>
            </a:pPr>
            <a:r>
              <a:rPr lang="en-GB" dirty="0">
                <a:solidFill>
                  <a:schemeClr val="dk1"/>
                </a:solidFill>
              </a:rPr>
              <a:t>b. Ask them to write a short paragraph or response addressing the following: either - how did their understanding of the historical context shape their appreciation for the humanitarian work of their chosen figure (Fred)? Or, what specific actions did Fred take to assist others during that time period? Or, how did the historical context shape the challenges they faced and the impact of their work? </a:t>
            </a:r>
            <a:endParaRPr dirty="0">
              <a:solidFill>
                <a:schemeClr val="dk1"/>
              </a:solidFill>
            </a:endParaRPr>
          </a:p>
          <a:p>
            <a:pPr marL="0" lvl="0" indent="0" algn="l" rtl="0">
              <a:lnSpc>
                <a:spcPct val="115000"/>
              </a:lnSpc>
              <a:spcBef>
                <a:spcPts val="1200"/>
              </a:spcBef>
              <a:spcAft>
                <a:spcPts val="0"/>
              </a:spcAft>
              <a:buNone/>
            </a:pPr>
            <a:r>
              <a:rPr lang="en-GB" dirty="0">
                <a:solidFill>
                  <a:schemeClr val="dk1"/>
                </a:solidFill>
              </a:rPr>
              <a:t>Sharing and Wrap-up (10 minutes): </a:t>
            </a:r>
            <a:endParaRPr dirty="0">
              <a:solidFill>
                <a:schemeClr val="dk1"/>
              </a:solidFill>
            </a:endParaRPr>
          </a:p>
          <a:p>
            <a:pPr marL="0" lvl="0" indent="0" algn="l" rtl="0">
              <a:lnSpc>
                <a:spcPct val="115000"/>
              </a:lnSpc>
              <a:spcBef>
                <a:spcPts val="1200"/>
              </a:spcBef>
              <a:spcAft>
                <a:spcPts val="0"/>
              </a:spcAft>
              <a:buNone/>
            </a:pPr>
            <a:r>
              <a:rPr lang="en-GB" dirty="0">
                <a:solidFill>
                  <a:schemeClr val="dk1"/>
                </a:solidFill>
              </a:rPr>
              <a:t>a. Give students the opportunity to share their reflections with the class, either by reading their written responses or summarising their thoughts. </a:t>
            </a:r>
            <a:endParaRPr dirty="0">
              <a:solidFill>
                <a:schemeClr val="dk1"/>
              </a:solidFill>
            </a:endParaRPr>
          </a:p>
          <a:p>
            <a:pPr marL="0" lvl="0" indent="0" algn="l" rtl="0">
              <a:lnSpc>
                <a:spcPct val="115000"/>
              </a:lnSpc>
              <a:spcBef>
                <a:spcPts val="1200"/>
              </a:spcBef>
              <a:spcAft>
                <a:spcPts val="0"/>
              </a:spcAft>
              <a:buNone/>
            </a:pPr>
            <a:r>
              <a:rPr lang="en-GB" dirty="0">
                <a:solidFill>
                  <a:schemeClr val="dk1"/>
                </a:solidFill>
              </a:rPr>
              <a:t>b. Lead a final class discussion to highlight common insights that came from the activity.</a:t>
            </a:r>
            <a:endParaRPr dirty="0">
              <a:solidFill>
                <a:schemeClr val="dk1"/>
              </a:solidFill>
            </a:endParaRPr>
          </a:p>
          <a:p>
            <a:pPr marL="0" lvl="0" indent="0" algn="l" rtl="0">
              <a:lnSpc>
                <a:spcPct val="115000"/>
              </a:lnSpc>
              <a:spcBef>
                <a:spcPts val="1200"/>
              </a:spcBef>
              <a:spcAft>
                <a:spcPts val="0"/>
              </a:spcAft>
              <a:buNone/>
            </a:pPr>
            <a:r>
              <a:rPr lang="en-GB" dirty="0">
                <a:solidFill>
                  <a:schemeClr val="dk1"/>
                </a:solidFill>
              </a:rPr>
              <a:t>c. Finish by emphasising the importance of understanding historical context when evaluating the impact of humanitarian work and recognising the ethical dimensions of assisting others. </a:t>
            </a:r>
            <a:endParaRPr dirty="0">
              <a:solidFill>
                <a:schemeClr val="dk1"/>
              </a:solidFill>
            </a:endParaRPr>
          </a:p>
          <a:p>
            <a:pPr marL="0" lvl="0" indent="0" algn="l" rtl="0">
              <a:lnSpc>
                <a:spcPct val="115000"/>
              </a:lnSpc>
              <a:spcBef>
                <a:spcPts val="1200"/>
              </a:spcBef>
              <a:spcAft>
                <a:spcPts val="1200"/>
              </a:spcAft>
              <a:buNone/>
            </a:pPr>
            <a:r>
              <a:rPr lang="en-GB" dirty="0">
                <a:solidFill>
                  <a:schemeClr val="dk1"/>
                </a:solidFill>
              </a:rPr>
              <a:t>Note: The duration of each step can be adjusted based on the available class time. The teacher should provide guidance and support throughout the activity, ensuring that students delve into the specific challenges and impact of Fred’s work</a:t>
            </a:r>
            <a:endParaRPr dirty="0"/>
          </a:p>
        </p:txBody>
      </p:sp>
      <p:sp>
        <p:nvSpPr>
          <p:cNvPr id="207" name="Google Shape;207;g2402ea95ba6_0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239689ae08e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g239689ae08e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500"/>
              </a:spcBef>
              <a:spcAft>
                <a:spcPts val="0"/>
              </a:spcAft>
              <a:buClr>
                <a:schemeClr val="dk1"/>
              </a:buClr>
              <a:buSzPts val="1100"/>
              <a:buFont typeface="Arial"/>
              <a:buNone/>
            </a:pPr>
            <a:r>
              <a:rPr lang="en-GB" dirty="0">
                <a:solidFill>
                  <a:schemeClr val="dk1"/>
                </a:solidFill>
                <a:latin typeface="Roboto"/>
                <a:ea typeface="Roboto"/>
                <a:cs typeface="Roboto"/>
                <a:sym typeface="Roboto"/>
              </a:rPr>
              <a:t>An additional activity could be: </a:t>
            </a:r>
          </a:p>
          <a:p>
            <a:pPr marL="0" lvl="0" indent="0" algn="l" rtl="0">
              <a:lnSpc>
                <a:spcPct val="115000"/>
              </a:lnSpc>
              <a:spcBef>
                <a:spcPts val="1500"/>
              </a:spcBef>
              <a:spcAft>
                <a:spcPts val="0"/>
              </a:spcAft>
              <a:buClr>
                <a:schemeClr val="dk1"/>
              </a:buClr>
              <a:buSzPts val="1100"/>
              <a:buFont typeface="Arial"/>
              <a:buNone/>
            </a:pPr>
            <a:endParaRPr lang="en-GB" dirty="0">
              <a:solidFill>
                <a:schemeClr val="dk1"/>
              </a:solidFill>
              <a:latin typeface="Roboto"/>
              <a:ea typeface="Roboto"/>
              <a:cs typeface="Roboto"/>
              <a:sym typeface="Roboto"/>
            </a:endParaRPr>
          </a:p>
          <a:p>
            <a:pPr marL="0" lvl="0" indent="0" algn="l" rtl="0">
              <a:lnSpc>
                <a:spcPct val="115000"/>
              </a:lnSpc>
              <a:spcBef>
                <a:spcPts val="1500"/>
              </a:spcBef>
              <a:spcAft>
                <a:spcPts val="0"/>
              </a:spcAft>
              <a:buClr>
                <a:schemeClr val="dk1"/>
              </a:buClr>
              <a:buSzPts val="1100"/>
              <a:buFont typeface="Arial"/>
              <a:buNone/>
            </a:pPr>
            <a:r>
              <a:rPr lang="en-GB" dirty="0">
                <a:solidFill>
                  <a:schemeClr val="dk1"/>
                </a:solidFill>
              </a:rPr>
              <a:t>Values Reflection Journal: Provide each student with a small journal and ask them to reflect on how they have demonstrated each school value in their own life. Encourage them to write about specific examples and how they can continue to embody the values in the future. At the end of the project, ask students to share their reflections and discuss what they learned.</a:t>
            </a:r>
            <a:endParaRPr b="1" dirty="0">
              <a:solidFill>
                <a:schemeClr val="dk1"/>
              </a:solidFill>
              <a:latin typeface="Roboto"/>
              <a:ea typeface="Roboto"/>
              <a:cs typeface="Roboto"/>
              <a:sym typeface="Roboto"/>
            </a:endParaRPr>
          </a:p>
        </p:txBody>
      </p:sp>
      <p:sp>
        <p:nvSpPr>
          <p:cNvPr id="218" name="Google Shape;218;g239689ae08e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373ef2373a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373ef2373a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endParaRPr dirty="0"/>
          </a:p>
          <a:p>
            <a:pPr marL="0" lvl="0" indent="0" algn="l" rtl="0">
              <a:lnSpc>
                <a:spcPct val="115000"/>
              </a:lnSpc>
              <a:spcBef>
                <a:spcPts val="1200"/>
              </a:spcBef>
              <a:spcAft>
                <a:spcPts val="0"/>
              </a:spcAft>
              <a:buNone/>
            </a:pPr>
            <a:r>
              <a:rPr lang="en-NZ" dirty="0"/>
              <a:t>Use your school’s values for teaching in this module:</a:t>
            </a:r>
          </a:p>
          <a:p>
            <a:pPr marL="0" lvl="0" indent="0" algn="l" rtl="0">
              <a:spcBef>
                <a:spcPts val="0"/>
              </a:spcBef>
              <a:spcAft>
                <a:spcPts val="0"/>
              </a:spcAft>
              <a:buNone/>
            </a:pPr>
            <a:endParaRPr lang="en-NZ"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568580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404deea646_3_1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4" name="Google Shape;234;g2404deea646_3_1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t>Teacher Notes: </a:t>
            </a:r>
            <a:endParaRPr dirty="0"/>
          </a:p>
          <a:p>
            <a:pPr marL="228600" lvl="0" indent="-228600" algn="l" rtl="0">
              <a:spcBef>
                <a:spcPts val="0"/>
              </a:spcBef>
              <a:spcAft>
                <a:spcPts val="0"/>
              </a:spcAft>
              <a:buFont typeface="+mj-lt"/>
              <a:buAutoNum type="arabicPeriod"/>
            </a:pPr>
            <a:endParaRPr dirty="0"/>
          </a:p>
          <a:p>
            <a:pPr marL="457200" lvl="0" indent="-298450" algn="l" rtl="0">
              <a:spcBef>
                <a:spcPts val="0"/>
              </a:spcBef>
              <a:spcAft>
                <a:spcPts val="0"/>
              </a:spcAft>
              <a:buSzPts val="1100"/>
              <a:buAutoNum type="arabicPeriod"/>
            </a:pPr>
            <a:r>
              <a:rPr lang="en-GB" dirty="0"/>
              <a:t>Once the time capsules are complete, have the students share what they included and why they chose those items. </a:t>
            </a:r>
            <a:endParaRPr dirty="0"/>
          </a:p>
          <a:p>
            <a:pPr marL="685800" lvl="0" indent="-228600" algn="l" rtl="0">
              <a:spcBef>
                <a:spcPts val="0"/>
              </a:spcBef>
              <a:spcAft>
                <a:spcPts val="0"/>
              </a:spcAft>
              <a:buFont typeface="+mj-lt"/>
              <a:buAutoNum type="arabicPeriod"/>
            </a:pPr>
            <a:endParaRPr dirty="0"/>
          </a:p>
          <a:p>
            <a:pPr marL="457200" lvl="0" indent="-298450" algn="l" rtl="0">
              <a:spcBef>
                <a:spcPts val="0"/>
              </a:spcBef>
              <a:spcAft>
                <a:spcPts val="0"/>
              </a:spcAft>
              <a:buSzPts val="1100"/>
              <a:buAutoNum type="arabicPeriod"/>
            </a:pPr>
            <a:r>
              <a:rPr lang="en-GB" dirty="0"/>
              <a:t>Discuss that time capsules are something physical that can be left behind to explain the important things to a person or group. Some of these things will be tangible (touchable) and some will not (e.g. family tradition of the birthday person deciding what dinner they will have on their birthday). </a:t>
            </a:r>
            <a:endParaRPr dirty="0"/>
          </a:p>
          <a:p>
            <a:pPr marL="685800" lvl="0" indent="-228600" algn="l" rtl="0">
              <a:spcBef>
                <a:spcPts val="0"/>
              </a:spcBef>
              <a:spcAft>
                <a:spcPts val="0"/>
              </a:spcAft>
              <a:buFont typeface="+mj-lt"/>
              <a:buAutoNum type="arabicPeriod"/>
            </a:pPr>
            <a:endParaRPr dirty="0"/>
          </a:p>
          <a:p>
            <a:pPr marL="457200" lvl="0" indent="-298450" algn="l" rtl="0">
              <a:spcBef>
                <a:spcPts val="0"/>
              </a:spcBef>
              <a:spcAft>
                <a:spcPts val="0"/>
              </a:spcAft>
              <a:buSzPts val="1100"/>
              <a:buAutoNum type="arabicPeriod"/>
            </a:pPr>
            <a:r>
              <a:rPr lang="en-GB" dirty="0"/>
              <a:t>Begin to introduce the concept of legacy - this is the long-lasting impact of events, actions that took place in the past, or in a person’s life. This can include things they did that carry on helping people. The essence of this might not always be able to be captured in a time capsule - that is able to be passed down - but it can be seen in the lives of the people it impacts. This is how and where we can see it passed down, or having an effect. </a:t>
            </a:r>
            <a:endParaRPr dirty="0"/>
          </a:p>
        </p:txBody>
      </p:sp>
      <p:sp>
        <p:nvSpPr>
          <p:cNvPr id="235" name="Google Shape;235;g2404deea646_3_1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2404deea646_3_1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g2404deea646_3_1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What do you think it means? What legacies have you seen around you? Share your thoughts with a friend.</a:t>
            </a:r>
            <a:endParaRPr/>
          </a:p>
          <a:p>
            <a:pPr marL="0" lvl="0" indent="0" algn="l" rtl="0">
              <a:spcBef>
                <a:spcPts val="0"/>
              </a:spcBef>
              <a:spcAft>
                <a:spcPts val="0"/>
              </a:spcAft>
              <a:buNone/>
            </a:pPr>
            <a:endParaRPr/>
          </a:p>
          <a:p>
            <a:pPr marL="0" lvl="0" indent="0" algn="l" rtl="0">
              <a:spcBef>
                <a:spcPts val="0"/>
              </a:spcBef>
              <a:spcAft>
                <a:spcPts val="0"/>
              </a:spcAft>
              <a:buNone/>
            </a:pPr>
            <a:r>
              <a:rPr lang="en-GB"/>
              <a:t>You could also have students try to connect the quote to Fred and/or the Fred Hollows Foundation NZ. </a:t>
            </a:r>
            <a:r>
              <a:rPr lang="en-GB">
                <a:solidFill>
                  <a:schemeClr val="dk1"/>
                </a:solidFill>
              </a:rPr>
              <a:t>This starter may also lead to a discussion about the impact of legacies on individuals and society as a whole.</a:t>
            </a:r>
            <a:endParaRPr/>
          </a:p>
        </p:txBody>
      </p:sp>
      <p:sp>
        <p:nvSpPr>
          <p:cNvPr id="245" name="Google Shape;245;g2404deea646_3_1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404deea646_3_1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g2404deea646_3_1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endParaRPr/>
          </a:p>
        </p:txBody>
      </p:sp>
      <p:sp>
        <p:nvSpPr>
          <p:cNvPr id="253" name="Google Shape;253;g2404deea646_3_19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404deea646_3_3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2" name="Google Shape;262;g2404deea646_3_3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GB" dirty="0"/>
              <a:t>Introduction:</a:t>
            </a:r>
            <a:endParaRPr dirty="0"/>
          </a:p>
          <a:p>
            <a:pPr marL="0" lvl="0" indent="0" algn="l" rtl="0">
              <a:lnSpc>
                <a:spcPct val="100000"/>
              </a:lnSpc>
              <a:spcBef>
                <a:spcPts val="0"/>
              </a:spcBef>
              <a:spcAft>
                <a:spcPts val="0"/>
              </a:spcAft>
              <a:buNone/>
            </a:pPr>
            <a:endParaRPr dirty="0"/>
          </a:p>
          <a:p>
            <a:pPr marL="457200" lvl="0" indent="-298450" algn="l" rtl="0">
              <a:lnSpc>
                <a:spcPct val="100000"/>
              </a:lnSpc>
              <a:spcBef>
                <a:spcPts val="0"/>
              </a:spcBef>
              <a:spcAft>
                <a:spcPts val="0"/>
              </a:spcAft>
              <a:buSzPts val="1100"/>
              <a:buAutoNum type="arabicPeriod"/>
            </a:pPr>
            <a:r>
              <a:rPr lang="en-GB" dirty="0"/>
              <a:t>Begin by explaining what a timeline is and its purpose: to organise events in chronological order. Show examples of timelines from history books or online sources to help them visualise the concept.</a:t>
            </a:r>
            <a:endParaRPr dirty="0"/>
          </a:p>
          <a:p>
            <a:pPr marL="685800" lvl="0" indent="-228600" algn="l" rtl="0">
              <a:lnSpc>
                <a:spcPct val="100000"/>
              </a:lnSpc>
              <a:spcBef>
                <a:spcPts val="0"/>
              </a:spcBef>
              <a:spcAft>
                <a:spcPts val="0"/>
              </a:spcAft>
              <a:buFont typeface="+mj-lt"/>
              <a:buAutoNum type="arabicPeriod"/>
            </a:pPr>
            <a:endParaRPr dirty="0"/>
          </a:p>
          <a:p>
            <a:pPr marL="457200" lvl="0" indent="-298450" algn="l" rtl="0">
              <a:lnSpc>
                <a:spcPct val="100000"/>
              </a:lnSpc>
              <a:spcBef>
                <a:spcPts val="0"/>
              </a:spcBef>
              <a:spcAft>
                <a:spcPts val="0"/>
              </a:spcAft>
              <a:buSzPts val="1100"/>
              <a:buAutoNum type="arabicPeriod"/>
            </a:pPr>
            <a:r>
              <a:rPr lang="en-GB" dirty="0"/>
              <a:t>Put students into small groups. Provide students with the Fred Hollows link </a:t>
            </a:r>
            <a:r>
              <a:rPr lang="en-GB" u="sng" dirty="0">
                <a:solidFill>
                  <a:schemeClr val="hlink"/>
                </a:solidFill>
                <a:hlinkClick r:id="rId3"/>
              </a:rPr>
              <a:t>Fred’s Story</a:t>
            </a:r>
            <a:r>
              <a:rPr lang="en-GB" dirty="0"/>
              <a:t>. Encourage them to take notes and highlight key events or dates.</a:t>
            </a:r>
            <a:endParaRPr dirty="0"/>
          </a:p>
          <a:p>
            <a:pPr marL="685800" lvl="0" indent="-228600" algn="l" rtl="0">
              <a:lnSpc>
                <a:spcPct val="100000"/>
              </a:lnSpc>
              <a:spcBef>
                <a:spcPts val="0"/>
              </a:spcBef>
              <a:spcAft>
                <a:spcPts val="0"/>
              </a:spcAft>
              <a:buFont typeface="+mj-lt"/>
              <a:buAutoNum type="arabicPeriod"/>
            </a:pPr>
            <a:endParaRPr dirty="0"/>
          </a:p>
          <a:p>
            <a:pPr marL="457200" lvl="0" indent="-298450" algn="l" rtl="0">
              <a:lnSpc>
                <a:spcPct val="100000"/>
              </a:lnSpc>
              <a:spcBef>
                <a:spcPts val="0"/>
              </a:spcBef>
              <a:spcAft>
                <a:spcPts val="0"/>
              </a:spcAft>
              <a:buSzPts val="1100"/>
              <a:buAutoNum type="arabicPeriod"/>
            </a:pPr>
            <a:r>
              <a:rPr lang="en-GB" dirty="0"/>
              <a:t>Explain the importance of chronological order and how events should be placed from earliest to latest. Provide students with a blank timeline template, or ask them to draw a line across a large sheet of paper. </a:t>
            </a:r>
            <a:endParaRPr dirty="0"/>
          </a:p>
          <a:p>
            <a:pPr marL="685800" lvl="0" indent="-228600" algn="l" rtl="0">
              <a:lnSpc>
                <a:spcPct val="100000"/>
              </a:lnSpc>
              <a:spcBef>
                <a:spcPts val="0"/>
              </a:spcBef>
              <a:spcAft>
                <a:spcPts val="0"/>
              </a:spcAft>
              <a:buFont typeface="+mj-lt"/>
              <a:buAutoNum type="arabicPeriod"/>
            </a:pPr>
            <a:endParaRPr dirty="0"/>
          </a:p>
          <a:p>
            <a:pPr marL="457200" lvl="0" indent="-298450" algn="l" rtl="0">
              <a:lnSpc>
                <a:spcPct val="100000"/>
              </a:lnSpc>
              <a:spcBef>
                <a:spcPts val="0"/>
              </a:spcBef>
              <a:spcAft>
                <a:spcPts val="0"/>
              </a:spcAft>
              <a:buSzPts val="1100"/>
              <a:buAutoNum type="arabicPeriod"/>
            </a:pPr>
            <a:r>
              <a:rPr lang="en-GB" dirty="0"/>
              <a:t>Divide the line into equal segments representing different time intervals (e.g., years or decades) based on the topic's scope.</a:t>
            </a:r>
            <a:endParaRPr dirty="0"/>
          </a:p>
          <a:p>
            <a:pPr marL="685800" lvl="0" indent="-228600" algn="l" rtl="0">
              <a:lnSpc>
                <a:spcPct val="100000"/>
              </a:lnSpc>
              <a:spcBef>
                <a:spcPts val="0"/>
              </a:spcBef>
              <a:spcAft>
                <a:spcPts val="0"/>
              </a:spcAft>
              <a:buFont typeface="+mj-lt"/>
              <a:buAutoNum type="arabicPeriod"/>
            </a:pPr>
            <a:endParaRPr dirty="0"/>
          </a:p>
          <a:p>
            <a:pPr marL="457200" lvl="0" indent="-298450" algn="l" rtl="0">
              <a:lnSpc>
                <a:spcPct val="100000"/>
              </a:lnSpc>
              <a:spcBef>
                <a:spcPts val="0"/>
              </a:spcBef>
              <a:spcAft>
                <a:spcPts val="0"/>
              </a:spcAft>
              <a:buSzPts val="1100"/>
              <a:buAutoNum type="arabicPeriod"/>
            </a:pPr>
            <a:r>
              <a:rPr lang="en-GB" dirty="0"/>
              <a:t>Add events to the Timeline. Instruct students to write down the events on separate smaller pieces of paper or index cards (so they can move these around). Encourage them to include the event's name, date, and a brief description.</a:t>
            </a:r>
            <a:endParaRPr dirty="0"/>
          </a:p>
          <a:p>
            <a:pPr marL="685800" lvl="0" indent="-228600" algn="l" rtl="0">
              <a:lnSpc>
                <a:spcPct val="100000"/>
              </a:lnSpc>
              <a:spcBef>
                <a:spcPts val="0"/>
              </a:spcBef>
              <a:spcAft>
                <a:spcPts val="0"/>
              </a:spcAft>
              <a:buFont typeface="+mj-lt"/>
              <a:buAutoNum type="arabicPeriod"/>
            </a:pPr>
            <a:endParaRPr dirty="0"/>
          </a:p>
          <a:p>
            <a:pPr marL="457200" lvl="0" indent="-298450" algn="l" rtl="0">
              <a:lnSpc>
                <a:spcPct val="100000"/>
              </a:lnSpc>
              <a:spcBef>
                <a:spcPts val="0"/>
              </a:spcBef>
              <a:spcAft>
                <a:spcPts val="0"/>
              </a:spcAft>
              <a:buSzPts val="1100"/>
              <a:buAutoNum type="arabicPeriod"/>
            </a:pPr>
            <a:r>
              <a:rPr lang="en-GB" dirty="0"/>
              <a:t>Have students take turns placing their events on the timeline in the correct order, explaining why they chose that position.</a:t>
            </a:r>
            <a:endParaRPr dirty="0"/>
          </a:p>
          <a:p>
            <a:pPr marL="0" lvl="0" indent="0" algn="l" rtl="0">
              <a:lnSpc>
                <a:spcPct val="100000"/>
              </a:lnSpc>
              <a:spcBef>
                <a:spcPts val="0"/>
              </a:spcBef>
              <a:spcAft>
                <a:spcPts val="0"/>
              </a:spcAft>
              <a:buNone/>
            </a:pPr>
            <a:endParaRPr dirty="0"/>
          </a:p>
        </p:txBody>
      </p:sp>
      <p:sp>
        <p:nvSpPr>
          <p:cNvPr id="263" name="Google Shape;263;g2404deea646_3_33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2404deea646_3_1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1" name="Google Shape;271;g2404deea646_3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To review or consolidate student understanding of </a:t>
            </a:r>
            <a:r>
              <a:rPr lang="en-GB" b="1"/>
              <a:t>legacy</a:t>
            </a:r>
            <a:r>
              <a:rPr lang="en-GB"/>
              <a:t>, students can complete a concept word map for this term.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404deea646_3_2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g2404deea646_3_2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dirty="0">
                <a:solidFill>
                  <a:schemeClr val="dk1"/>
                </a:solidFill>
              </a:rPr>
              <a:t>An alternative is: </a:t>
            </a:r>
            <a:endParaRPr dirty="0">
              <a:solidFill>
                <a:schemeClr val="dk1"/>
              </a:solidFill>
            </a:endParaRPr>
          </a:p>
          <a:p>
            <a:pPr marL="0" lvl="0" indent="0" algn="l" rtl="0">
              <a:spcBef>
                <a:spcPts val="0"/>
              </a:spcBef>
              <a:spcAft>
                <a:spcPts val="0"/>
              </a:spcAft>
              <a:buClr>
                <a:schemeClr val="dk1"/>
              </a:buClr>
              <a:buSzPts val="1100"/>
              <a:buFont typeface="Arial"/>
              <a:buNone/>
            </a:pPr>
            <a:r>
              <a:rPr lang="en-GB" dirty="0">
                <a:solidFill>
                  <a:schemeClr val="dk1"/>
                </a:solidFill>
              </a:rPr>
              <a:t>Fundraiser - hold a fundraiser to support the Fred Hollows Foundation NZ, which continues to carry on Fred Hollows' work by providing eye care services to people in need around the world. Encourage students to come up with creative fundraising ideas, such as a bake sale or a sponsored walk.</a:t>
            </a:r>
            <a:endParaRPr dirty="0"/>
          </a:p>
        </p:txBody>
      </p:sp>
      <p:sp>
        <p:nvSpPr>
          <p:cNvPr id="277" name="Google Shape;277;g2404deea646_3_2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397c5a31b2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g2397c5a31b2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Instructions:</a:t>
            </a:r>
            <a:endParaRPr/>
          </a:p>
          <a:p>
            <a:pPr marL="0" lvl="0" indent="0" algn="l" rtl="0">
              <a:spcBef>
                <a:spcPts val="0"/>
              </a:spcBef>
              <a:spcAft>
                <a:spcPts val="0"/>
              </a:spcAft>
              <a:buNone/>
            </a:pPr>
            <a:endParaRPr/>
          </a:p>
          <a:p>
            <a:pPr marL="457200" lvl="0" indent="-298450" algn="l" rtl="0">
              <a:spcBef>
                <a:spcPts val="0"/>
              </a:spcBef>
              <a:spcAft>
                <a:spcPts val="0"/>
              </a:spcAft>
              <a:buSzPts val="1100"/>
              <a:buAutoNum type="arabicPeriod"/>
            </a:pPr>
            <a:r>
              <a:rPr lang="en-GB"/>
              <a:t>You will need a whiteboard, and post-it notes, for this activity. Or, you can use whiteboard marker and ruler to draw the student votes on in segments. Make sure it has a title, labelled x and y axis, drawn accurately (appropriate scale). </a:t>
            </a:r>
            <a:endParaRPr/>
          </a:p>
          <a:p>
            <a:pPr marL="457200" lvl="0" indent="-298450" algn="l" rtl="0">
              <a:spcBef>
                <a:spcPts val="0"/>
              </a:spcBef>
              <a:spcAft>
                <a:spcPts val="0"/>
              </a:spcAft>
              <a:buSzPts val="1100"/>
              <a:buAutoNum type="arabicPeriod"/>
            </a:pPr>
            <a:r>
              <a:rPr lang="en-GB"/>
              <a:t>Reflect on the findings of the graph. Most popular answer? Least popular? </a:t>
            </a:r>
            <a:endParaRPr/>
          </a:p>
          <a:p>
            <a:pPr marL="457200" lvl="0" indent="-298450" algn="l" rtl="0">
              <a:spcBef>
                <a:spcPts val="0"/>
              </a:spcBef>
              <a:spcAft>
                <a:spcPts val="0"/>
              </a:spcAft>
              <a:buSzPts val="1100"/>
              <a:buAutoNum type="arabicPeriod"/>
            </a:pPr>
            <a:r>
              <a:rPr lang="en-GB"/>
              <a:t>Encourage students to write a two sentence summary of the data shown. One sentence should explain the answer to the question. The second sentence should support the first sentence with </a:t>
            </a:r>
            <a:r>
              <a:rPr lang="en-GB" i="1"/>
              <a:t>specific evidence</a:t>
            </a:r>
            <a:r>
              <a:rPr lang="en-GB"/>
              <a:t> e.g. “Our class thinks that the most important value is ……… This is shown by this value having X votes, where as ……. and …… only had Y and Z votes.”</a:t>
            </a:r>
            <a:endParaRPr/>
          </a:p>
          <a:p>
            <a:pPr marL="0" lvl="0" indent="0" algn="l" rtl="0">
              <a:spcBef>
                <a:spcPts val="0"/>
              </a:spcBef>
              <a:spcAft>
                <a:spcPts val="0"/>
              </a:spcAft>
              <a:buNone/>
            </a:pPr>
            <a:endParaRPr/>
          </a:p>
          <a:p>
            <a:pPr marL="0" lvl="0" indent="0" algn="l" rtl="0">
              <a:spcBef>
                <a:spcPts val="0"/>
              </a:spcBef>
              <a:spcAft>
                <a:spcPts val="0"/>
              </a:spcAft>
              <a:buNone/>
            </a:pPr>
            <a:r>
              <a:rPr lang="en-GB"/>
              <a:t>The alternative is to use the values that Fred shows and have the class surveyed for which one you think he demonstrates the best. </a:t>
            </a:r>
            <a:endParaRPr/>
          </a:p>
        </p:txBody>
      </p:sp>
      <p:sp>
        <p:nvSpPr>
          <p:cNvPr id="131" name="Google Shape;131;g2397c5a31b2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2373ef23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g2373ef23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GB" sz="1200">
                <a:solidFill>
                  <a:srgbClr val="374151"/>
                </a:solidFill>
                <a:latin typeface="Roboto"/>
                <a:ea typeface="Roboto"/>
                <a:cs typeface="Roboto"/>
                <a:sym typeface="Roboto"/>
              </a:rPr>
              <a:t>You can use the </a:t>
            </a:r>
            <a:r>
              <a:rPr lang="en-GB" sz="1200" u="sng">
                <a:solidFill>
                  <a:schemeClr val="hlink"/>
                </a:solidFill>
                <a:latin typeface="Roboto"/>
                <a:ea typeface="Roboto"/>
                <a:cs typeface="Roboto"/>
                <a:sym typeface="Roboto"/>
                <a:hlinkClick r:id="rId3"/>
              </a:rPr>
              <a:t>PDF bingo cards provided</a:t>
            </a:r>
            <a:r>
              <a:rPr lang="en-GB" sz="1200">
                <a:solidFill>
                  <a:srgbClr val="374151"/>
                </a:solidFill>
                <a:latin typeface="Roboto"/>
                <a:ea typeface="Roboto"/>
                <a:cs typeface="Roboto"/>
                <a:sym typeface="Roboto"/>
              </a:rPr>
              <a:t>, or customise and make your own - if not all of your school values are provided, or if you want to make a smaller 3x3 grid. Go to this website (it’s free!) </a:t>
            </a:r>
            <a:r>
              <a:rPr lang="en-GB" sz="1200" u="sng">
                <a:solidFill>
                  <a:schemeClr val="hlink"/>
                </a:solidFill>
                <a:latin typeface="Roboto"/>
                <a:ea typeface="Roboto"/>
                <a:cs typeface="Roboto"/>
                <a:sym typeface="Roboto"/>
                <a:hlinkClick r:id="rId4"/>
              </a:rPr>
              <a:t>https://myfreebingocards.com/bingo-card-generator</a:t>
            </a:r>
            <a:r>
              <a:rPr lang="en-GB" sz="1200">
                <a:solidFill>
                  <a:srgbClr val="374151"/>
                </a:solidFill>
                <a:latin typeface="Roboto"/>
                <a:ea typeface="Roboto"/>
                <a:cs typeface="Roboto"/>
                <a:sym typeface="Roboto"/>
              </a:rPr>
              <a:t> </a:t>
            </a:r>
            <a:endParaRPr sz="1200">
              <a:solidFill>
                <a:srgbClr val="374151"/>
              </a:solidFill>
              <a:latin typeface="Roboto"/>
              <a:ea typeface="Roboto"/>
              <a:cs typeface="Roboto"/>
              <a:sym typeface="Roboto"/>
            </a:endParaRPr>
          </a:p>
          <a:p>
            <a:pPr marL="0" lvl="0" indent="0" algn="l" rtl="0">
              <a:lnSpc>
                <a:spcPct val="115000"/>
              </a:lnSpc>
              <a:spcBef>
                <a:spcPts val="1500"/>
              </a:spcBef>
              <a:spcAft>
                <a:spcPts val="0"/>
              </a:spcAft>
              <a:buSzPts val="1100"/>
              <a:buNone/>
            </a:pPr>
            <a:r>
              <a:rPr lang="en-GB" sz="1200">
                <a:solidFill>
                  <a:srgbClr val="374151"/>
                </a:solidFill>
                <a:latin typeface="Roboto"/>
                <a:ea typeface="Roboto"/>
                <a:cs typeface="Roboto"/>
                <a:sym typeface="Roboto"/>
              </a:rPr>
              <a:t>Instructions: </a:t>
            </a:r>
            <a:endParaRPr sz="1200">
              <a:solidFill>
                <a:srgbClr val="374151"/>
              </a:solidFill>
              <a:latin typeface="Roboto"/>
              <a:ea typeface="Roboto"/>
              <a:cs typeface="Roboto"/>
              <a:sym typeface="Roboto"/>
            </a:endParaRPr>
          </a:p>
          <a:p>
            <a:pPr marL="457200" lvl="0" indent="-304800" algn="l" rtl="0">
              <a:lnSpc>
                <a:spcPct val="115000"/>
              </a:lnSpc>
              <a:spcBef>
                <a:spcPts val="1500"/>
              </a:spcBef>
              <a:spcAft>
                <a:spcPts val="0"/>
              </a:spcAft>
              <a:buClr>
                <a:srgbClr val="374151"/>
              </a:buClr>
              <a:buSzPts val="1200"/>
              <a:buFont typeface="Roboto"/>
              <a:buAutoNum type="arabicPeriod"/>
            </a:pPr>
            <a:r>
              <a:rPr lang="en-GB" sz="1200">
                <a:solidFill>
                  <a:srgbClr val="374151"/>
                </a:solidFill>
                <a:latin typeface="Roboto"/>
                <a:ea typeface="Roboto"/>
                <a:cs typeface="Roboto"/>
                <a:sym typeface="Roboto"/>
              </a:rPr>
              <a:t>Choose ink saver</a:t>
            </a:r>
            <a:endParaRPr sz="120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a:solidFill>
                  <a:srgbClr val="374151"/>
                </a:solidFill>
                <a:latin typeface="Roboto"/>
                <a:ea typeface="Roboto"/>
                <a:cs typeface="Roboto"/>
                <a:sym typeface="Roboto"/>
              </a:rPr>
              <a:t>Grid size 4x4</a:t>
            </a:r>
            <a:endParaRPr sz="120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a:solidFill>
                  <a:srgbClr val="374151"/>
                </a:solidFill>
                <a:latin typeface="Roboto"/>
                <a:ea typeface="Roboto"/>
                <a:cs typeface="Roboto"/>
                <a:sym typeface="Roboto"/>
              </a:rPr>
              <a:t>Choose 2 medium cards by page</a:t>
            </a:r>
            <a:endParaRPr sz="120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a:solidFill>
                  <a:srgbClr val="374151"/>
                </a:solidFill>
                <a:latin typeface="Roboto"/>
                <a:ea typeface="Roboto"/>
                <a:cs typeface="Roboto"/>
                <a:sym typeface="Roboto"/>
              </a:rPr>
              <a:t>Click the “same font size” box</a:t>
            </a:r>
            <a:endParaRPr sz="120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a:solidFill>
                  <a:srgbClr val="374151"/>
                </a:solidFill>
                <a:latin typeface="Roboto"/>
                <a:ea typeface="Roboto"/>
                <a:cs typeface="Roboto"/>
                <a:sym typeface="Roboto"/>
              </a:rPr>
              <a:t>Click “human bingo” box - this leaves space for the names</a:t>
            </a:r>
            <a:endParaRPr sz="120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a:solidFill>
                  <a:srgbClr val="374151"/>
                </a:solidFill>
                <a:latin typeface="Roboto"/>
                <a:ea typeface="Roboto"/>
                <a:cs typeface="Roboto"/>
                <a:sym typeface="Roboto"/>
              </a:rPr>
              <a:t>Press next step button and then in the following window, click “30 cards for free”, then with the pop up click “Let’s Go!”</a:t>
            </a:r>
            <a:endParaRPr sz="1200">
              <a:solidFill>
                <a:srgbClr val="374151"/>
              </a:solidFill>
              <a:latin typeface="Roboto"/>
              <a:ea typeface="Roboto"/>
              <a:cs typeface="Roboto"/>
              <a:sym typeface="Roboto"/>
            </a:endParaRPr>
          </a:p>
          <a:p>
            <a:pPr marL="457200" lvl="0" indent="-304800" algn="l" rtl="0">
              <a:lnSpc>
                <a:spcPct val="115000"/>
              </a:lnSpc>
              <a:spcBef>
                <a:spcPts val="0"/>
              </a:spcBef>
              <a:spcAft>
                <a:spcPts val="0"/>
              </a:spcAft>
              <a:buClr>
                <a:srgbClr val="374151"/>
              </a:buClr>
              <a:buSzPts val="1200"/>
              <a:buFont typeface="Roboto"/>
              <a:buAutoNum type="arabicPeriod"/>
            </a:pPr>
            <a:r>
              <a:rPr lang="en-GB" sz="1200">
                <a:solidFill>
                  <a:srgbClr val="374151"/>
                </a:solidFill>
                <a:latin typeface="Roboto"/>
                <a:ea typeface="Roboto"/>
                <a:cs typeface="Roboto"/>
                <a:sym typeface="Roboto"/>
              </a:rPr>
              <a:t>In the final stage, you need to select the “Print all” button on the top bar. Then it will open a PDF</a:t>
            </a:r>
            <a:endParaRPr sz="1200">
              <a:solidFill>
                <a:srgbClr val="374151"/>
              </a:solidFill>
              <a:latin typeface="Roboto"/>
              <a:ea typeface="Roboto"/>
              <a:cs typeface="Roboto"/>
              <a:sym typeface="Roboto"/>
            </a:endParaRPr>
          </a:p>
          <a:p>
            <a:pPr marL="0" lvl="0" indent="0" algn="l" rtl="0">
              <a:lnSpc>
                <a:spcPct val="115000"/>
              </a:lnSpc>
              <a:spcBef>
                <a:spcPts val="1500"/>
              </a:spcBef>
              <a:spcAft>
                <a:spcPts val="0"/>
              </a:spcAft>
              <a:buSzPts val="1100"/>
              <a:buNone/>
            </a:pPr>
            <a:r>
              <a:rPr lang="en-GB" sz="1200">
                <a:solidFill>
                  <a:srgbClr val="374151"/>
                </a:solidFill>
                <a:latin typeface="Roboto"/>
                <a:ea typeface="Roboto"/>
                <a:cs typeface="Roboto"/>
                <a:sym typeface="Roboto"/>
              </a:rPr>
              <a:t>Some examples of values (to help “fill in” around your smaller number of school values) </a:t>
            </a:r>
            <a:r>
              <a:rPr lang="en-GB" sz="1200" u="sng">
                <a:solidFill>
                  <a:schemeClr val="hlink"/>
                </a:solidFill>
                <a:latin typeface="Roboto"/>
                <a:ea typeface="Roboto"/>
                <a:cs typeface="Roboto"/>
                <a:sym typeface="Roboto"/>
                <a:hlinkClick r:id="rId5"/>
              </a:rPr>
              <a:t>https://www.responsiveclassroom.org/wp-content/uploads/2017/10/Building-Schoolwide-Core-Values.pdf</a:t>
            </a:r>
            <a:r>
              <a:rPr lang="en-GB" sz="1200">
                <a:solidFill>
                  <a:srgbClr val="374151"/>
                </a:solidFill>
                <a:latin typeface="Roboto"/>
                <a:ea typeface="Roboto"/>
                <a:cs typeface="Roboto"/>
                <a:sym typeface="Roboto"/>
              </a:rPr>
              <a:t> </a:t>
            </a:r>
            <a:endParaRPr sz="1200">
              <a:solidFill>
                <a:srgbClr val="374151"/>
              </a:solidFill>
              <a:latin typeface="Roboto"/>
              <a:ea typeface="Roboto"/>
              <a:cs typeface="Roboto"/>
              <a:sym typeface="Roboto"/>
            </a:endParaRPr>
          </a:p>
          <a:p>
            <a:pPr marL="0" lvl="0" indent="0" algn="l" rtl="0">
              <a:spcBef>
                <a:spcPts val="1500"/>
              </a:spcBef>
              <a:spcAft>
                <a:spcPts val="0"/>
              </a:spcAft>
              <a:buNone/>
            </a:pPr>
            <a:endParaRPr/>
          </a:p>
        </p:txBody>
      </p:sp>
      <p:sp>
        <p:nvSpPr>
          <p:cNvPr id="121" name="Google Shape;121;g2373ef2373a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239827c0ae2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g239827c0ae2_0_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NZ" dirty="0"/>
              <a:t>Another video resource is found here 30 Years of the Fred Hollows Foundation</a:t>
            </a:r>
          </a:p>
          <a:p>
            <a:pPr marL="0" lvl="0" indent="0" algn="l" rtl="0">
              <a:spcBef>
                <a:spcPts val="0"/>
              </a:spcBef>
              <a:spcAft>
                <a:spcPts val="0"/>
              </a:spcAft>
              <a:buNone/>
            </a:pPr>
            <a:endParaRPr dirty="0"/>
          </a:p>
        </p:txBody>
      </p:sp>
      <p:sp>
        <p:nvSpPr>
          <p:cNvPr id="141" name="Google Shape;141;g239827c0ae2_0_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397c5a31b2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2397c5a31b2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Instructions (you make want to print or write these somewhere for the students to refer to. There is a printable handout if you do not have computer access for research). </a:t>
            </a:r>
            <a:endParaRPr/>
          </a:p>
          <a:p>
            <a:pPr marL="0" lvl="0" indent="0" algn="l" rtl="0">
              <a:spcBef>
                <a:spcPts val="0"/>
              </a:spcBef>
              <a:spcAft>
                <a:spcPts val="0"/>
              </a:spcAft>
              <a:buNone/>
            </a:pPr>
            <a:endParaRPr/>
          </a:p>
          <a:p>
            <a:pPr marL="0" lvl="0" indent="0" algn="l" rtl="0">
              <a:spcBef>
                <a:spcPts val="0"/>
              </a:spcBef>
              <a:spcAft>
                <a:spcPts val="0"/>
              </a:spcAft>
              <a:buNone/>
            </a:pPr>
            <a:r>
              <a:rPr lang="en-GB"/>
              <a:t>Materials:</a:t>
            </a:r>
            <a:endParaRPr/>
          </a:p>
          <a:p>
            <a:pPr marL="0" lvl="0" indent="0" algn="l" rtl="0">
              <a:spcBef>
                <a:spcPts val="0"/>
              </a:spcBef>
              <a:spcAft>
                <a:spcPts val="0"/>
              </a:spcAft>
              <a:buNone/>
            </a:pPr>
            <a:r>
              <a:rPr lang="en-GB"/>
              <a:t>Use </a:t>
            </a:r>
            <a:r>
              <a:rPr lang="en-GB" u="sng">
                <a:solidFill>
                  <a:schemeClr val="hlink"/>
                </a:solidFill>
                <a:hlinkClick r:id="rId3"/>
              </a:rPr>
              <a:t>https://www.hollows.org.nz/longform/freds-story</a:t>
            </a:r>
            <a:r>
              <a:rPr lang="en-GB"/>
              <a:t> </a:t>
            </a:r>
            <a:endParaRPr/>
          </a:p>
          <a:p>
            <a:pPr marL="0" lvl="0" indent="0" algn="l" rtl="0">
              <a:spcBef>
                <a:spcPts val="0"/>
              </a:spcBef>
              <a:spcAft>
                <a:spcPts val="0"/>
              </a:spcAft>
              <a:buNone/>
            </a:pPr>
            <a:r>
              <a:rPr lang="en-GB"/>
              <a:t>Computer access, poster paper, or card</a:t>
            </a:r>
            <a:endParaRPr/>
          </a:p>
          <a:p>
            <a:pPr marL="0" lvl="0" indent="0" algn="l" rtl="0">
              <a:spcBef>
                <a:spcPts val="0"/>
              </a:spcBef>
              <a:spcAft>
                <a:spcPts val="0"/>
              </a:spcAft>
              <a:buNone/>
            </a:pPr>
            <a:r>
              <a:rPr lang="en-GB"/>
              <a:t>Pencils </a:t>
            </a:r>
            <a:endParaRPr/>
          </a:p>
          <a:p>
            <a:pPr marL="0" lvl="0" indent="0" algn="l" rtl="0">
              <a:spcBef>
                <a:spcPts val="0"/>
              </a:spcBef>
              <a:spcAft>
                <a:spcPts val="0"/>
              </a:spcAft>
              <a:buNone/>
            </a:pPr>
            <a:r>
              <a:rPr lang="en-GB"/>
              <a:t>Optional: Recycled materials to create artefacts that are relevant to Fred Hollows life</a:t>
            </a:r>
            <a:endParaRPr/>
          </a:p>
          <a:p>
            <a:pPr marL="0" lvl="0" indent="0" algn="l" rtl="0">
              <a:spcBef>
                <a:spcPts val="0"/>
              </a:spcBef>
              <a:spcAft>
                <a:spcPts val="0"/>
              </a:spcAft>
              <a:buNone/>
            </a:pPr>
            <a:endParaRPr/>
          </a:p>
          <a:p>
            <a:pPr marL="457200" lvl="0" indent="-298450" algn="l" rtl="0">
              <a:spcBef>
                <a:spcPts val="0"/>
              </a:spcBef>
              <a:spcAft>
                <a:spcPts val="0"/>
              </a:spcAft>
              <a:buSzPts val="1100"/>
              <a:buAutoNum type="arabicPeriod"/>
            </a:pPr>
            <a:r>
              <a:rPr lang="en-GB"/>
              <a:t>You will need to get into groups of 3-4. Each of you must have a role (researcher, editor, leader/timekeeper/on-task checker, scribe/writer). </a:t>
            </a:r>
            <a:endParaRPr/>
          </a:p>
          <a:p>
            <a:pPr marL="457200" lvl="0" indent="-298450" algn="l" rtl="0">
              <a:spcBef>
                <a:spcPts val="0"/>
              </a:spcBef>
              <a:spcAft>
                <a:spcPts val="0"/>
              </a:spcAft>
              <a:buSzPts val="1100"/>
              <a:buAutoNum type="arabicPeriod"/>
            </a:pPr>
            <a:r>
              <a:rPr lang="en-GB"/>
              <a:t>Your teacher will assign you with an aspect of Fred’s life which you must research and explain - in your own words! [Teacher Note = there are at least 11 areas you could divide out to the students - see brackets below. Assign based on ability, group size, time constraints, and interest]. </a:t>
            </a:r>
            <a:endParaRPr/>
          </a:p>
          <a:p>
            <a:pPr marL="457200" lvl="0" indent="0" algn="l" rtl="0">
              <a:spcBef>
                <a:spcPts val="0"/>
              </a:spcBef>
              <a:spcAft>
                <a:spcPts val="0"/>
              </a:spcAft>
              <a:buNone/>
            </a:pPr>
            <a:r>
              <a:rPr lang="en-GB"/>
              <a:t>	</a:t>
            </a:r>
            <a:r>
              <a:rPr lang="en-GB" b="1"/>
              <a:t>Early Life</a:t>
            </a:r>
            <a:r>
              <a:rPr lang="en-GB"/>
              <a:t> (family, schooling)</a:t>
            </a:r>
            <a:endParaRPr/>
          </a:p>
          <a:p>
            <a:pPr marL="914400" lvl="0" indent="0" algn="l" rtl="0">
              <a:spcBef>
                <a:spcPts val="0"/>
              </a:spcBef>
              <a:spcAft>
                <a:spcPts val="0"/>
              </a:spcAft>
              <a:buNone/>
            </a:pPr>
            <a:r>
              <a:rPr lang="en-GB" b="1"/>
              <a:t>Achievements </a:t>
            </a:r>
            <a:r>
              <a:rPr lang="en-GB"/>
              <a:t>(in Australia, in Nepal and Eritrea, in Vietnam, the setting up pf the Fred Hollows foundation, intraocular lens factories)</a:t>
            </a:r>
            <a:endParaRPr/>
          </a:p>
          <a:p>
            <a:pPr marL="457200" lvl="0" indent="457200" algn="l" rtl="0">
              <a:spcBef>
                <a:spcPts val="0"/>
              </a:spcBef>
              <a:spcAft>
                <a:spcPts val="0"/>
              </a:spcAft>
              <a:buNone/>
            </a:pPr>
            <a:r>
              <a:rPr lang="en-GB" b="1"/>
              <a:t>Challenges </a:t>
            </a:r>
            <a:endParaRPr b="1"/>
          </a:p>
          <a:p>
            <a:pPr marL="457200" lvl="0" indent="457200" algn="l" rtl="0">
              <a:spcBef>
                <a:spcPts val="0"/>
              </a:spcBef>
              <a:spcAft>
                <a:spcPts val="0"/>
              </a:spcAft>
              <a:buNone/>
            </a:pPr>
            <a:r>
              <a:rPr lang="en-GB" b="1"/>
              <a:t>Legacy</a:t>
            </a:r>
            <a:r>
              <a:rPr lang="en-GB"/>
              <a:t> (the Fred Hollows Foundation, restoring site to hundreds of thousands of people, teaching others to do the same)</a:t>
            </a:r>
            <a:endParaRPr/>
          </a:p>
          <a:p>
            <a:pPr marL="457200" lvl="0" indent="-298450" algn="l" rtl="0">
              <a:spcBef>
                <a:spcPts val="0"/>
              </a:spcBef>
              <a:spcAft>
                <a:spcPts val="0"/>
              </a:spcAft>
              <a:buSzPts val="1100"/>
              <a:buAutoNum type="arabicPeriod"/>
            </a:pPr>
            <a:r>
              <a:rPr lang="en-GB"/>
              <a:t>You can research using </a:t>
            </a:r>
            <a:r>
              <a:rPr lang="en-GB" u="sng">
                <a:solidFill>
                  <a:schemeClr val="hlink"/>
                </a:solidFill>
                <a:hlinkClick r:id="rId3"/>
              </a:rPr>
              <a:t>https://www.hollows.org.nz/longform/freds-story</a:t>
            </a:r>
            <a:r>
              <a:rPr lang="en-GB"/>
              <a:t> </a:t>
            </a:r>
            <a:r>
              <a:rPr lang="en-GB" i="1"/>
              <a:t>or</a:t>
            </a:r>
            <a:r>
              <a:rPr lang="en-GB"/>
              <a:t> the timeline provided as a </a:t>
            </a:r>
            <a:r>
              <a:rPr lang="en-GB" b="1"/>
              <a:t>handout resource </a:t>
            </a:r>
            <a:r>
              <a:rPr lang="en-GB"/>
              <a:t>‘Fred Hollows Timeline’. </a:t>
            </a:r>
            <a:endParaRPr/>
          </a:p>
          <a:p>
            <a:pPr marL="457200" lvl="0" indent="-298450" algn="l" rtl="0">
              <a:spcBef>
                <a:spcPts val="0"/>
              </a:spcBef>
              <a:spcAft>
                <a:spcPts val="0"/>
              </a:spcAft>
              <a:buSzPts val="1100"/>
              <a:buAutoNum type="arabicPeriod"/>
            </a:pPr>
            <a:r>
              <a:rPr lang="en-GB"/>
              <a:t>Draw or create an artefact to display with your summary that is relevant to this special man’s life and achievements. [Teacher Note = you may want to show the students examples of artefacts from images published on the local museums website]. </a:t>
            </a:r>
            <a:endParaRPr/>
          </a:p>
          <a:p>
            <a:pPr marL="457200" lvl="0" indent="-298450" algn="l" rtl="0">
              <a:spcBef>
                <a:spcPts val="0"/>
              </a:spcBef>
              <a:spcAft>
                <a:spcPts val="0"/>
              </a:spcAft>
              <a:buSzPts val="1100"/>
              <a:buAutoNum type="arabicPeriod"/>
            </a:pPr>
            <a:r>
              <a:rPr lang="en-GB"/>
              <a:t>Once completed, set the classroom up for the exhibit. Students can go around the room reading the information and learning about the man that was Fred Hollows. </a:t>
            </a:r>
            <a:endParaRPr/>
          </a:p>
          <a:p>
            <a:pPr marL="457200" lvl="0" indent="-298450" algn="l" rtl="0">
              <a:spcBef>
                <a:spcPts val="0"/>
              </a:spcBef>
              <a:spcAft>
                <a:spcPts val="0"/>
              </a:spcAft>
              <a:buSzPts val="1100"/>
              <a:buAutoNum type="arabicPeriod"/>
            </a:pPr>
            <a:r>
              <a:rPr lang="en-GB"/>
              <a:t>Reflect on what have we learned about this special person?</a:t>
            </a:r>
            <a:endParaRPr/>
          </a:p>
        </p:txBody>
      </p:sp>
      <p:sp>
        <p:nvSpPr>
          <p:cNvPr id="152" name="Google Shape;152;g2397c5a31b2_0_4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2397c5a31b2_0_10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g2397c5a31b2_0_10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NZ" dirty="0"/>
              <a:t>Discuss as a class</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71" name="Google Shape;171;g2397c5a31b2_0_10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229b13a83f54ce65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g229b13a83f54ce65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500"/>
              </a:spcBef>
              <a:spcAft>
                <a:spcPts val="0"/>
              </a:spcAft>
              <a:buNone/>
            </a:pPr>
            <a:r>
              <a:rPr lang="en-GB" sz="1050" dirty="0">
                <a:solidFill>
                  <a:schemeClr val="dk1"/>
                </a:solidFill>
                <a:latin typeface="Roboto"/>
                <a:ea typeface="Roboto"/>
                <a:cs typeface="Roboto"/>
                <a:sym typeface="Roboto"/>
              </a:rPr>
              <a:t>Ask students to describe what they see and how it makes them feel. Use this opportunity to discuss the emotional impact of poverty.</a:t>
            </a:r>
            <a:endParaRPr sz="1050" dirty="0">
              <a:solidFill>
                <a:schemeClr val="dk1"/>
              </a:solidFill>
              <a:latin typeface="Roboto"/>
              <a:ea typeface="Roboto"/>
              <a:cs typeface="Roboto"/>
              <a:sym typeface="Roboto"/>
            </a:endParaRPr>
          </a:p>
          <a:p>
            <a:pPr marL="0" lvl="0" indent="0" algn="l" rtl="0">
              <a:lnSpc>
                <a:spcPct val="115000"/>
              </a:lnSpc>
              <a:spcBef>
                <a:spcPts val="1500"/>
              </a:spcBef>
              <a:spcAft>
                <a:spcPts val="0"/>
              </a:spcAft>
              <a:buNone/>
            </a:pPr>
            <a:r>
              <a:rPr lang="en-GB" sz="1050" dirty="0">
                <a:solidFill>
                  <a:schemeClr val="dk1"/>
                </a:solidFill>
                <a:latin typeface="Roboto"/>
                <a:ea typeface="Roboto"/>
                <a:cs typeface="Roboto"/>
                <a:sym typeface="Roboto"/>
              </a:rPr>
              <a:t>Guide students to create a list of the causes and effects of poverty. Introduce students to different factors that contribute to poverty, such as lack of access to education, health services and employment, and how that can cause discrimination. Ask students to identify what impact this could have on individuals and communities. </a:t>
            </a:r>
            <a:endParaRPr sz="1050" dirty="0">
              <a:solidFill>
                <a:schemeClr val="dk1"/>
              </a:solidFill>
              <a:latin typeface="Roboto"/>
              <a:ea typeface="Roboto"/>
              <a:cs typeface="Roboto"/>
              <a:sym typeface="Roboto"/>
            </a:endParaRPr>
          </a:p>
          <a:p>
            <a:pPr marL="0" lvl="0" indent="0" algn="l" rtl="0">
              <a:lnSpc>
                <a:spcPct val="115000"/>
              </a:lnSpc>
              <a:spcBef>
                <a:spcPts val="1500"/>
              </a:spcBef>
              <a:spcAft>
                <a:spcPts val="0"/>
              </a:spcAft>
              <a:buNone/>
            </a:pPr>
            <a:r>
              <a:rPr lang="en-GB" sz="1050" dirty="0">
                <a:solidFill>
                  <a:schemeClr val="dk1"/>
                </a:solidFill>
                <a:latin typeface="Roboto"/>
                <a:ea typeface="Roboto"/>
                <a:cs typeface="Roboto"/>
                <a:sym typeface="Roboto"/>
              </a:rPr>
              <a:t>Complete the match-up activity on the next slide. </a:t>
            </a:r>
            <a:endParaRPr sz="1050" dirty="0">
              <a:solidFill>
                <a:schemeClr val="dk1"/>
              </a:solidFill>
              <a:latin typeface="Roboto"/>
              <a:ea typeface="Roboto"/>
              <a:cs typeface="Roboto"/>
              <a:sym typeface="Roboto"/>
            </a:endParaRPr>
          </a:p>
          <a:p>
            <a:pPr marL="0" lvl="0" indent="0" algn="l" rtl="0">
              <a:lnSpc>
                <a:spcPct val="115000"/>
              </a:lnSpc>
              <a:spcBef>
                <a:spcPts val="1500"/>
              </a:spcBef>
              <a:spcAft>
                <a:spcPts val="1500"/>
              </a:spcAft>
              <a:buNone/>
            </a:pPr>
            <a:endParaRPr sz="1050" dirty="0">
              <a:solidFill>
                <a:schemeClr val="dk1"/>
              </a:solidFill>
              <a:latin typeface="Roboto"/>
              <a:ea typeface="Roboto"/>
              <a:cs typeface="Roboto"/>
              <a:sym typeface="Roboto"/>
            </a:endParaRPr>
          </a:p>
        </p:txBody>
      </p:sp>
      <p:sp>
        <p:nvSpPr>
          <p:cNvPr id="172" name="Google Shape;172;g229b13a83f54ce65_4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51810f20c8_0_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251810f20c8_0_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7500" algn="l" rtl="0">
              <a:spcBef>
                <a:spcPts val="0"/>
              </a:spcBef>
              <a:spcAft>
                <a:spcPts val="0"/>
              </a:spcAft>
              <a:buClr>
                <a:schemeClr val="dk1"/>
              </a:buClr>
              <a:buSzPts val="1400"/>
              <a:buAutoNum type="arabicPeriod"/>
            </a:pPr>
            <a:r>
              <a:rPr lang="en-GB" sz="1400" dirty="0">
                <a:solidFill>
                  <a:schemeClr val="dk1"/>
                </a:solidFill>
              </a:rPr>
              <a:t>After completing the matching activity, have a class discussion to go over the answers and talk about why these myths are harmful. Discuss how they can create unfair stereotypes and make it harder for people experiencing  poverty to get the help and support they need. </a:t>
            </a:r>
            <a:endParaRPr sz="1400" dirty="0">
              <a:solidFill>
                <a:schemeClr val="dk1"/>
              </a:solidFill>
            </a:endParaRPr>
          </a:p>
          <a:p>
            <a:pPr marL="0" lvl="0" indent="0" algn="l" rtl="0">
              <a:spcBef>
                <a:spcPts val="0"/>
              </a:spcBef>
              <a:spcAft>
                <a:spcPts val="0"/>
              </a:spcAft>
              <a:buNone/>
            </a:pPr>
            <a:endParaRPr sz="1400" dirty="0">
              <a:solidFill>
                <a:schemeClr val="dk1"/>
              </a:solidFill>
            </a:endParaRPr>
          </a:p>
          <a:p>
            <a:pPr marL="0" lvl="0" indent="0" algn="l" rtl="0">
              <a:spcBef>
                <a:spcPts val="0"/>
              </a:spcBef>
              <a:spcAft>
                <a:spcPts val="0"/>
              </a:spcAft>
              <a:buClr>
                <a:schemeClr val="dk1"/>
              </a:buClr>
              <a:buSzPts val="1100"/>
              <a:buFont typeface="Arial"/>
              <a:buNone/>
            </a:pPr>
            <a:r>
              <a:rPr lang="en-GB" sz="1400" dirty="0">
                <a:solidFill>
                  <a:schemeClr val="dk1"/>
                </a:solidFill>
              </a:rPr>
              <a:t>Answers:</a:t>
            </a:r>
            <a:endParaRPr sz="1400" dirty="0">
              <a:solidFill>
                <a:schemeClr val="dk1"/>
              </a:solidFill>
            </a:endParaRPr>
          </a:p>
          <a:p>
            <a:pPr marL="0" lvl="0" indent="0" algn="l" rtl="0">
              <a:spcBef>
                <a:spcPts val="0"/>
              </a:spcBef>
              <a:spcAft>
                <a:spcPts val="0"/>
              </a:spcAft>
              <a:buClr>
                <a:schemeClr val="dk1"/>
              </a:buClr>
              <a:buSzPts val="1100"/>
              <a:buFont typeface="Arial"/>
              <a:buNone/>
            </a:pPr>
            <a:endParaRPr lang="en-NZ" sz="1400" dirty="0">
              <a:solidFill>
                <a:schemeClr val="dk1"/>
              </a:solidFill>
            </a:endParaRPr>
          </a:p>
          <a:p>
            <a:pPr>
              <a:lnSpc>
                <a:spcPct val="115000"/>
              </a:lnSpc>
            </a:pPr>
            <a:r>
              <a:rPr lang="en-GB" sz="1800" dirty="0">
                <a:effectLst/>
                <a:latin typeface="Arial" panose="020B0604020202020204" pitchFamily="34" charset="0"/>
                <a:ea typeface="Arial" panose="020B0604020202020204" pitchFamily="34" charset="0"/>
                <a:cs typeface="Times New Roman" panose="02020603050405020304" pitchFamily="18" charset="0"/>
              </a:rPr>
              <a:t>Myth: Only certain types of people are poor. Fact: Anyone can experience poverty, no matter who they are.</a:t>
            </a:r>
            <a:endParaRPr lang="en-NZ" sz="1800" dirty="0">
              <a:effectLst/>
              <a:latin typeface="Arial" panose="020B0604020202020204" pitchFamily="34" charset="0"/>
              <a:ea typeface="Arial" panose="020B0604020202020204" pitchFamily="34" charset="0"/>
              <a:cs typeface="Times New Roman" panose="02020603050405020304" pitchFamily="18" charset="0"/>
            </a:endParaRPr>
          </a:p>
          <a:p>
            <a:pPr>
              <a:lnSpc>
                <a:spcPct val="115000"/>
              </a:lnSpc>
            </a:pPr>
            <a:r>
              <a:rPr lang="en-GB" sz="1800" dirty="0">
                <a:effectLst/>
                <a:latin typeface="Arial" panose="020B0604020202020204" pitchFamily="34" charset="0"/>
                <a:ea typeface="Arial" panose="020B0604020202020204" pitchFamily="34" charset="0"/>
                <a:cs typeface="Times New Roman" panose="02020603050405020304" pitchFamily="18" charset="0"/>
              </a:rPr>
              <a:t>Myth: People who are experiencing poverty are lazy or don't try hard enough. Fact: People experiencing poverty often face challenges beyond their control, it’s nothing to do with motivation.</a:t>
            </a:r>
            <a:endParaRPr lang="en-NZ" sz="1800" dirty="0">
              <a:effectLst/>
              <a:latin typeface="Arial" panose="020B0604020202020204" pitchFamily="34" charset="0"/>
              <a:ea typeface="Arial" panose="020B0604020202020204" pitchFamily="34" charset="0"/>
              <a:cs typeface="Times New Roman" panose="02020603050405020304" pitchFamily="18" charset="0"/>
            </a:endParaRPr>
          </a:p>
          <a:p>
            <a:pPr>
              <a:lnSpc>
                <a:spcPct val="115000"/>
              </a:lnSpc>
            </a:pPr>
            <a:r>
              <a:rPr lang="en-GB" sz="1800" dirty="0">
                <a:effectLst/>
                <a:latin typeface="Arial" panose="020B0604020202020204" pitchFamily="34" charset="0"/>
                <a:ea typeface="Arial" panose="020B0604020202020204" pitchFamily="34" charset="0"/>
                <a:cs typeface="Times New Roman" panose="02020603050405020304" pitchFamily="18" charset="0"/>
              </a:rPr>
              <a:t>Myth: Giving money to people makes them dependent on it. Fact: </a:t>
            </a:r>
            <a:r>
              <a:rPr lang="en-NZ" sz="1800">
                <a:effectLst/>
                <a:latin typeface="Arial" panose="020B0604020202020204" pitchFamily="34" charset="0"/>
                <a:ea typeface="Arial" panose="020B0604020202020204" pitchFamily="34" charset="0"/>
                <a:cs typeface="Times New Roman" panose="02020603050405020304" pitchFamily="18" charset="0"/>
              </a:rPr>
              <a:t>Sustainable solutions can make a real difference in society.</a:t>
            </a:r>
          </a:p>
          <a:p>
            <a:pPr>
              <a:lnSpc>
                <a:spcPct val="115000"/>
              </a:lnSpc>
            </a:pPr>
            <a:r>
              <a:rPr lang="en-GB" sz="1800">
                <a:effectLst/>
                <a:latin typeface="Arial" panose="020B0604020202020204" pitchFamily="34" charset="0"/>
                <a:ea typeface="Arial" panose="020B0604020202020204" pitchFamily="34" charset="0"/>
                <a:cs typeface="Times New Roman" panose="02020603050405020304" pitchFamily="18" charset="0"/>
              </a:rPr>
              <a:t>Myth</a:t>
            </a:r>
            <a:r>
              <a:rPr lang="en-GB" sz="1800" dirty="0">
                <a:effectLst/>
                <a:latin typeface="Arial" panose="020B0604020202020204" pitchFamily="34" charset="0"/>
                <a:ea typeface="Arial" panose="020B0604020202020204" pitchFamily="34" charset="0"/>
                <a:cs typeface="Times New Roman" panose="02020603050405020304" pitchFamily="18" charset="0"/>
              </a:rPr>
              <a:t>: People who are experiencing poverty are bad with money. Fact: Poverty is caused by many factors, for e.g. limited access to education, housing, employment, it’s nothing to do with poor financial management.</a:t>
            </a:r>
            <a:endParaRPr lang="en-NZ" sz="1800" dirty="0">
              <a:effectLst/>
              <a:latin typeface="Arial" panose="020B0604020202020204" pitchFamily="34" charset="0"/>
              <a:ea typeface="Arial" panose="020B0604020202020204" pitchFamily="34" charset="0"/>
              <a:cs typeface="Times New Roman" panose="02020603050405020304" pitchFamily="18" charset="0"/>
            </a:endParaRPr>
          </a:p>
          <a:p>
            <a:pPr>
              <a:lnSpc>
                <a:spcPct val="115000"/>
              </a:lnSpc>
            </a:pPr>
            <a:r>
              <a:rPr lang="en-GB" sz="1800" dirty="0">
                <a:effectLst/>
                <a:latin typeface="Arial" panose="020B0604020202020204" pitchFamily="34" charset="0"/>
                <a:ea typeface="Arial" panose="020B0604020202020204" pitchFamily="34" charset="0"/>
                <a:cs typeface="Times New Roman" panose="02020603050405020304" pitchFamily="18" charset="0"/>
              </a:rPr>
              <a:t>Myth: People who are experiencing poverty are to blame for their situation. Fact: Many factors contribute towards poverty, it’s an issue as a whole and not individually.</a:t>
            </a:r>
            <a:endParaRPr lang="en-NZ" sz="1800" dirty="0">
              <a:effectLst/>
              <a:latin typeface="Arial" panose="020B0604020202020204" pitchFamily="34" charset="0"/>
              <a:ea typeface="Arial" panose="020B0604020202020204" pitchFamily="34" charset="0"/>
              <a:cs typeface="Times New Roman" panose="02020603050405020304" pitchFamily="18" charset="0"/>
            </a:endParaRPr>
          </a:p>
          <a:p>
            <a:pPr marL="0" lvl="0" indent="0" algn="l" rtl="0">
              <a:spcBef>
                <a:spcPts val="0"/>
              </a:spcBef>
              <a:spcAft>
                <a:spcPts val="0"/>
              </a:spcAft>
              <a:buClr>
                <a:schemeClr val="dk1"/>
              </a:buClr>
              <a:buSzPts val="1100"/>
              <a:buFont typeface="Arial"/>
              <a:buNone/>
            </a:pPr>
            <a:endParaRPr sz="1400" dirty="0">
              <a:solidFill>
                <a:schemeClr val="dk1"/>
              </a:solidFill>
            </a:endParaRPr>
          </a:p>
          <a:p>
            <a:pPr marL="0" lvl="0" indent="0" algn="l" rtl="0">
              <a:lnSpc>
                <a:spcPct val="115000"/>
              </a:lnSpc>
              <a:spcBef>
                <a:spcPts val="1500"/>
              </a:spcBef>
              <a:spcAft>
                <a:spcPts val="1500"/>
              </a:spcAft>
              <a:buNone/>
            </a:pPr>
            <a:endParaRPr dirty="0"/>
          </a:p>
        </p:txBody>
      </p:sp>
      <p:sp>
        <p:nvSpPr>
          <p:cNvPr id="182" name="Google Shape;182;g251810f20c8_0_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239689ae08e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239689ae08e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To review or consolidate student understanding of poverty, students can complete a concept word map for this term.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0"/>
        <p:cNvGrpSpPr/>
        <p:nvPr/>
      </p:nvGrpSpPr>
      <p:grpSpPr>
        <a:xfrm>
          <a:off x="0" y="0"/>
          <a:ext cx="0" cy="0"/>
          <a:chOff x="0" y="0"/>
          <a:chExt cx="0" cy="0"/>
        </a:xfrm>
      </p:grpSpPr>
      <p:sp>
        <p:nvSpPr>
          <p:cNvPr id="61" name="Google Shape;61;p15"/>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2" name="Google Shape;62;p15"/>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3" name="Google Shape;63;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4" name="Google Shape;64;p15"/>
          <p:cNvSpPr txBox="1">
            <a:spLocks noGrp="1"/>
          </p:cNvSpPr>
          <p:nvPr>
            <p:ph type="title"/>
          </p:nvPr>
        </p:nvSpPr>
        <p:spPr>
          <a:xfrm>
            <a:off x="1680301" y="1188925"/>
            <a:ext cx="5783400" cy="14574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100"/>
              <a:buNone/>
              <a:defRPr sz="4100"/>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65" name="Google Shape;65;p15"/>
          <p:cNvSpPr txBox="1">
            <a:spLocks noGrp="1"/>
          </p:cNvSpPr>
          <p:nvPr>
            <p:ph type="subTitle" idx="1"/>
          </p:nvPr>
        </p:nvSpPr>
        <p:spPr>
          <a:xfrm>
            <a:off x="1680301" y="3049450"/>
            <a:ext cx="5783400" cy="9090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500"/>
              <a:buFont typeface="Roboto Slab"/>
              <a:buNone/>
              <a:defRPr sz="2500">
                <a:solidFill>
                  <a:schemeClr val="accent5"/>
                </a:solidFill>
                <a:latin typeface="Roboto Slab"/>
                <a:ea typeface="Roboto Slab"/>
                <a:cs typeface="Roboto Slab"/>
                <a:sym typeface="Roboto Slab"/>
              </a:defRPr>
            </a:lvl9pPr>
          </a:lstStyle>
          <a:p>
            <a:endParaRPr/>
          </a:p>
        </p:txBody>
      </p:sp>
      <p:sp>
        <p:nvSpPr>
          <p:cNvPr id="66" name="Google Shape;66;p1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7"/>
        <p:cNvGrpSpPr/>
        <p:nvPr/>
      </p:nvGrpSpPr>
      <p:grpSpPr>
        <a:xfrm>
          <a:off x="0" y="0"/>
          <a:ext cx="0" cy="0"/>
          <a:chOff x="0" y="0"/>
          <a:chExt cx="0" cy="0"/>
        </a:xfrm>
      </p:grpSpPr>
      <p:cxnSp>
        <p:nvCxnSpPr>
          <p:cNvPr id="68" name="Google Shape;68;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9" name="Google Shape;69;p16"/>
          <p:cNvSpPr txBox="1">
            <a:spLocks noGrp="1"/>
          </p:cNvSpPr>
          <p:nvPr>
            <p:ph type="title"/>
          </p:nvPr>
        </p:nvSpPr>
        <p:spPr>
          <a:xfrm>
            <a:off x="480750" y="1764950"/>
            <a:ext cx="8222100" cy="9075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4900"/>
              <a:buNone/>
              <a:defRPr sz="4900"/>
            </a:lvl1pPr>
            <a:lvl2pPr lvl="1" algn="ctr" rtl="0">
              <a:spcBef>
                <a:spcPts val="0"/>
              </a:spcBef>
              <a:spcAft>
                <a:spcPts val="0"/>
              </a:spcAft>
              <a:buSzPts val="4900"/>
              <a:buNone/>
              <a:defRPr sz="4900"/>
            </a:lvl2pPr>
            <a:lvl3pPr lvl="2" algn="ctr" rtl="0">
              <a:spcBef>
                <a:spcPts val="0"/>
              </a:spcBef>
              <a:spcAft>
                <a:spcPts val="0"/>
              </a:spcAft>
              <a:buSzPts val="4900"/>
              <a:buNone/>
              <a:defRPr sz="4900"/>
            </a:lvl3pPr>
            <a:lvl4pPr lvl="3" algn="ctr" rtl="0">
              <a:spcBef>
                <a:spcPts val="0"/>
              </a:spcBef>
              <a:spcAft>
                <a:spcPts val="0"/>
              </a:spcAft>
              <a:buSzPts val="4900"/>
              <a:buNone/>
              <a:defRPr sz="4900"/>
            </a:lvl4pPr>
            <a:lvl5pPr lvl="4" algn="ctr" rtl="0">
              <a:spcBef>
                <a:spcPts val="0"/>
              </a:spcBef>
              <a:spcAft>
                <a:spcPts val="0"/>
              </a:spcAft>
              <a:buSzPts val="4900"/>
              <a:buNone/>
              <a:defRPr sz="4900"/>
            </a:lvl5pPr>
            <a:lvl6pPr lvl="5" algn="ctr" rtl="0">
              <a:spcBef>
                <a:spcPts val="0"/>
              </a:spcBef>
              <a:spcAft>
                <a:spcPts val="0"/>
              </a:spcAft>
              <a:buSzPts val="4900"/>
              <a:buNone/>
              <a:defRPr sz="4900"/>
            </a:lvl6pPr>
            <a:lvl7pPr lvl="6" algn="ctr" rtl="0">
              <a:spcBef>
                <a:spcPts val="0"/>
              </a:spcBef>
              <a:spcAft>
                <a:spcPts val="0"/>
              </a:spcAft>
              <a:buSzPts val="4900"/>
              <a:buNone/>
              <a:defRPr sz="4900"/>
            </a:lvl7pPr>
            <a:lvl8pPr lvl="7" algn="ctr" rtl="0">
              <a:spcBef>
                <a:spcPts val="0"/>
              </a:spcBef>
              <a:spcAft>
                <a:spcPts val="0"/>
              </a:spcAft>
              <a:buSzPts val="4900"/>
              <a:buNone/>
              <a:defRPr sz="4900"/>
            </a:lvl8pPr>
            <a:lvl9pPr lvl="8" algn="ctr" rtl="0">
              <a:spcBef>
                <a:spcPts val="0"/>
              </a:spcBef>
              <a:spcAft>
                <a:spcPts val="0"/>
              </a:spcAft>
              <a:buSzPts val="4900"/>
              <a:buNone/>
              <a:defRPr sz="4900"/>
            </a:lvl9pPr>
          </a:lstStyle>
          <a:p>
            <a:endParaRPr/>
          </a:p>
        </p:txBody>
      </p:sp>
      <p:sp>
        <p:nvSpPr>
          <p:cNvPr id="70" name="Google Shape;70;p16"/>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1"/>
        <p:cNvGrpSpPr/>
        <p:nvPr/>
      </p:nvGrpSpPr>
      <p:grpSpPr>
        <a:xfrm>
          <a:off x="0" y="0"/>
          <a:ext cx="0" cy="0"/>
          <a:chOff x="0" y="0"/>
          <a:chExt cx="0" cy="0"/>
        </a:xfrm>
      </p:grpSpPr>
      <p:cxnSp>
        <p:nvCxnSpPr>
          <p:cNvPr id="72" name="Google Shape;72;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3" name="Google Shape;73;p17"/>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4" name="Google Shape;74;p17"/>
          <p:cNvSpPr txBox="1">
            <a:spLocks noGrp="1"/>
          </p:cNvSpPr>
          <p:nvPr>
            <p:ph type="body" idx="1"/>
          </p:nvPr>
        </p:nvSpPr>
        <p:spPr>
          <a:xfrm>
            <a:off x="387900" y="1489824"/>
            <a:ext cx="8368200" cy="3078900"/>
          </a:xfrm>
          <a:prstGeom prst="rect">
            <a:avLst/>
          </a:prstGeom>
        </p:spPr>
        <p:txBody>
          <a:bodyPr spcFirstLastPara="1" wrap="square" lIns="93500" tIns="93500" rIns="93500" bIns="93500" anchor="t"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75" name="Google Shape;75;p17"/>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6"/>
        <p:cNvGrpSpPr/>
        <p:nvPr/>
      </p:nvGrpSpPr>
      <p:grpSpPr>
        <a:xfrm>
          <a:off x="0" y="0"/>
          <a:ext cx="0" cy="0"/>
          <a:chOff x="0" y="0"/>
          <a:chExt cx="0" cy="0"/>
        </a:xfrm>
      </p:grpSpPr>
      <p:cxnSp>
        <p:nvCxnSpPr>
          <p:cNvPr id="77" name="Google Shape;77;p1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8" name="Google Shape;78;p18"/>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79" name="Google Shape;79;p18"/>
          <p:cNvSpPr txBox="1">
            <a:spLocks noGrp="1"/>
          </p:cNvSpPr>
          <p:nvPr>
            <p:ph type="body" idx="1"/>
          </p:nvPr>
        </p:nvSpPr>
        <p:spPr>
          <a:xfrm>
            <a:off x="3879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0" name="Google Shape;80;p18"/>
          <p:cNvSpPr txBox="1">
            <a:spLocks noGrp="1"/>
          </p:cNvSpPr>
          <p:nvPr>
            <p:ph type="body" idx="2"/>
          </p:nvPr>
        </p:nvSpPr>
        <p:spPr>
          <a:xfrm>
            <a:off x="4756200" y="1489825"/>
            <a:ext cx="3999900" cy="3078900"/>
          </a:xfrm>
          <a:prstGeom prst="rect">
            <a:avLst/>
          </a:prstGeom>
        </p:spPr>
        <p:txBody>
          <a:bodyPr spcFirstLastPara="1" wrap="square" lIns="93500" tIns="93500" rIns="93500" bIns="93500" anchor="t" anchorCtr="0">
            <a:noAutofit/>
          </a:bodyPr>
          <a:lstStyle>
            <a:lvl1pPr marL="457200" lvl="0" indent="-317500" rtl="0">
              <a:spcBef>
                <a:spcPts val="0"/>
              </a:spcBef>
              <a:spcAft>
                <a:spcPts val="0"/>
              </a:spcAft>
              <a:buSzPts val="1400"/>
              <a:buChar char="●"/>
              <a:defRPr sz="14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1" name="Google Shape;81;p18"/>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2"/>
        <p:cNvGrpSpPr/>
        <p:nvPr/>
      </p:nvGrpSpPr>
      <p:grpSpPr>
        <a:xfrm>
          <a:off x="0" y="0"/>
          <a:ext cx="0" cy="0"/>
          <a:chOff x="0" y="0"/>
          <a:chExt cx="0" cy="0"/>
        </a:xfrm>
      </p:grpSpPr>
      <p:sp>
        <p:nvSpPr>
          <p:cNvPr id="83" name="Google Shape;83;p19"/>
          <p:cNvSpPr txBox="1">
            <a:spLocks noGrp="1"/>
          </p:cNvSpPr>
          <p:nvPr>
            <p:ph type="title"/>
          </p:nvPr>
        </p:nvSpPr>
        <p:spPr>
          <a:xfrm>
            <a:off x="387900" y="458025"/>
            <a:ext cx="8368200" cy="686100"/>
          </a:xfrm>
          <a:prstGeom prst="rect">
            <a:avLst/>
          </a:prstGeom>
        </p:spPr>
        <p:txBody>
          <a:bodyPr spcFirstLastPara="1" wrap="square" lIns="93500" tIns="93500" rIns="93500" bIns="93500" anchor="b" anchorCtr="0">
            <a:noAutofit/>
          </a:bodyPr>
          <a:lstStyle>
            <a:lvl1pPr lvl="0" rtl="0">
              <a:spcBef>
                <a:spcPts val="0"/>
              </a:spcBef>
              <a:spcAft>
                <a:spcPts val="0"/>
              </a:spcAft>
              <a:buSzPts val="3100"/>
              <a:buNone/>
              <a:defRPr/>
            </a:lvl1pPr>
            <a:lvl2pPr lvl="1" rtl="0">
              <a:spcBef>
                <a:spcPts val="0"/>
              </a:spcBef>
              <a:spcAft>
                <a:spcPts val="0"/>
              </a:spcAft>
              <a:buSzPts val="3100"/>
              <a:buNone/>
              <a:defRPr/>
            </a:lvl2pPr>
            <a:lvl3pPr lvl="2" rtl="0">
              <a:spcBef>
                <a:spcPts val="0"/>
              </a:spcBef>
              <a:spcAft>
                <a:spcPts val="0"/>
              </a:spcAft>
              <a:buSzPts val="3100"/>
              <a:buNone/>
              <a:defRPr/>
            </a:lvl3pPr>
            <a:lvl4pPr lvl="3" rtl="0">
              <a:spcBef>
                <a:spcPts val="0"/>
              </a:spcBef>
              <a:spcAft>
                <a:spcPts val="0"/>
              </a:spcAft>
              <a:buSzPts val="3100"/>
              <a:buNone/>
              <a:defRPr/>
            </a:lvl4pPr>
            <a:lvl5pPr lvl="4" rtl="0">
              <a:spcBef>
                <a:spcPts val="0"/>
              </a:spcBef>
              <a:spcAft>
                <a:spcPts val="0"/>
              </a:spcAft>
              <a:buSzPts val="3100"/>
              <a:buNone/>
              <a:defRPr/>
            </a:lvl5pPr>
            <a:lvl6pPr lvl="5" rtl="0">
              <a:spcBef>
                <a:spcPts val="0"/>
              </a:spcBef>
              <a:spcAft>
                <a:spcPts val="0"/>
              </a:spcAft>
              <a:buSzPts val="3100"/>
              <a:buNone/>
              <a:defRPr/>
            </a:lvl6pPr>
            <a:lvl7pPr lvl="6" rtl="0">
              <a:spcBef>
                <a:spcPts val="0"/>
              </a:spcBef>
              <a:spcAft>
                <a:spcPts val="0"/>
              </a:spcAft>
              <a:buSzPts val="3100"/>
              <a:buNone/>
              <a:defRPr/>
            </a:lvl7pPr>
            <a:lvl8pPr lvl="7" rtl="0">
              <a:spcBef>
                <a:spcPts val="0"/>
              </a:spcBef>
              <a:spcAft>
                <a:spcPts val="0"/>
              </a:spcAft>
              <a:buSzPts val="3100"/>
              <a:buNone/>
              <a:defRPr/>
            </a:lvl8pPr>
            <a:lvl9pPr lvl="8" rtl="0">
              <a:spcBef>
                <a:spcPts val="0"/>
              </a:spcBef>
              <a:spcAft>
                <a:spcPts val="0"/>
              </a:spcAft>
              <a:buSzPts val="3100"/>
              <a:buNone/>
              <a:defRPr/>
            </a:lvl9pPr>
          </a:lstStyle>
          <a:p>
            <a:endParaRPr/>
          </a:p>
        </p:txBody>
      </p:sp>
      <p:sp>
        <p:nvSpPr>
          <p:cNvPr id="84" name="Google Shape;84;p19"/>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5"/>
        <p:cNvGrpSpPr/>
        <p:nvPr/>
      </p:nvGrpSpPr>
      <p:grpSpPr>
        <a:xfrm>
          <a:off x="0" y="0"/>
          <a:ext cx="0" cy="0"/>
          <a:chOff x="0" y="0"/>
          <a:chExt cx="0" cy="0"/>
        </a:xfrm>
      </p:grpSpPr>
      <p:cxnSp>
        <p:nvCxnSpPr>
          <p:cNvPr id="86" name="Google Shape;86;p20"/>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87" name="Google Shape;87;p20"/>
          <p:cNvSpPr txBox="1">
            <a:spLocks noGrp="1"/>
          </p:cNvSpPr>
          <p:nvPr>
            <p:ph type="title"/>
          </p:nvPr>
        </p:nvSpPr>
        <p:spPr>
          <a:xfrm>
            <a:off x="387900" y="555600"/>
            <a:ext cx="2808000" cy="755700"/>
          </a:xfrm>
          <a:prstGeom prst="rect">
            <a:avLst/>
          </a:prstGeom>
        </p:spPr>
        <p:txBody>
          <a:bodyPr spcFirstLastPara="1" wrap="square" lIns="93500" tIns="93500" rIns="93500" bIns="93500" anchor="b" anchorCtr="0">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a:endParaRPr/>
          </a:p>
        </p:txBody>
      </p:sp>
      <p:sp>
        <p:nvSpPr>
          <p:cNvPr id="88" name="Google Shape;88;p20"/>
          <p:cNvSpPr txBox="1">
            <a:spLocks noGrp="1"/>
          </p:cNvSpPr>
          <p:nvPr>
            <p:ph type="body" idx="1"/>
          </p:nvPr>
        </p:nvSpPr>
        <p:spPr>
          <a:xfrm>
            <a:off x="387900" y="1594025"/>
            <a:ext cx="2808000" cy="2681100"/>
          </a:xfrm>
          <a:prstGeom prst="rect">
            <a:avLst/>
          </a:prstGeom>
        </p:spPr>
        <p:txBody>
          <a:bodyPr spcFirstLastPara="1" wrap="square" lIns="93500" tIns="93500" rIns="93500" bIns="93500" anchor="t" anchorCtr="0">
            <a:noAutofit/>
          </a:bodyPr>
          <a:lstStyle>
            <a:lvl1pPr marL="457200" lvl="0" indent="-304800" rtl="0">
              <a:spcBef>
                <a:spcPts val="0"/>
              </a:spcBef>
              <a:spcAft>
                <a:spcPts val="0"/>
              </a:spcAft>
              <a:buSzPts val="1200"/>
              <a:buChar char="●"/>
              <a:defRPr sz="1200"/>
            </a:lvl1pPr>
            <a:lvl2pPr marL="914400" lvl="1" indent="-304800" rtl="0">
              <a:spcBef>
                <a:spcPts val="1700"/>
              </a:spcBef>
              <a:spcAft>
                <a:spcPts val="0"/>
              </a:spcAft>
              <a:buSzPts val="1200"/>
              <a:buChar char="○"/>
              <a:defRPr sz="1200"/>
            </a:lvl2pPr>
            <a:lvl3pPr marL="1371600" lvl="2" indent="-304800" rtl="0">
              <a:spcBef>
                <a:spcPts val="1700"/>
              </a:spcBef>
              <a:spcAft>
                <a:spcPts val="0"/>
              </a:spcAft>
              <a:buSzPts val="1200"/>
              <a:buChar char="■"/>
              <a:defRPr sz="1200"/>
            </a:lvl3pPr>
            <a:lvl4pPr marL="1828800" lvl="3" indent="-304800" rtl="0">
              <a:spcBef>
                <a:spcPts val="1700"/>
              </a:spcBef>
              <a:spcAft>
                <a:spcPts val="0"/>
              </a:spcAft>
              <a:buSzPts val="1200"/>
              <a:buChar char="●"/>
              <a:defRPr sz="1200"/>
            </a:lvl4pPr>
            <a:lvl5pPr marL="2286000" lvl="4" indent="-304800" rtl="0">
              <a:spcBef>
                <a:spcPts val="1700"/>
              </a:spcBef>
              <a:spcAft>
                <a:spcPts val="0"/>
              </a:spcAft>
              <a:buSzPts val="1200"/>
              <a:buChar char="○"/>
              <a:defRPr sz="1200"/>
            </a:lvl5pPr>
            <a:lvl6pPr marL="2743200" lvl="5" indent="-304800" rtl="0">
              <a:spcBef>
                <a:spcPts val="1700"/>
              </a:spcBef>
              <a:spcAft>
                <a:spcPts val="0"/>
              </a:spcAft>
              <a:buSzPts val="1200"/>
              <a:buChar char="■"/>
              <a:defRPr sz="1200"/>
            </a:lvl6pPr>
            <a:lvl7pPr marL="3200400" lvl="6" indent="-304800" rtl="0">
              <a:spcBef>
                <a:spcPts val="1700"/>
              </a:spcBef>
              <a:spcAft>
                <a:spcPts val="0"/>
              </a:spcAft>
              <a:buSzPts val="1200"/>
              <a:buChar char="●"/>
              <a:defRPr sz="1200"/>
            </a:lvl7pPr>
            <a:lvl8pPr marL="3657600" lvl="7" indent="-304800" rtl="0">
              <a:spcBef>
                <a:spcPts val="1700"/>
              </a:spcBef>
              <a:spcAft>
                <a:spcPts val="0"/>
              </a:spcAft>
              <a:buSzPts val="1200"/>
              <a:buChar char="○"/>
              <a:defRPr sz="1200"/>
            </a:lvl8pPr>
            <a:lvl9pPr marL="4114800" lvl="8" indent="-304800" rtl="0">
              <a:spcBef>
                <a:spcPts val="1700"/>
              </a:spcBef>
              <a:spcAft>
                <a:spcPts val="1700"/>
              </a:spcAft>
              <a:buSzPts val="1200"/>
              <a:buChar char="■"/>
              <a:defRPr sz="1200"/>
            </a:lvl9pPr>
          </a:lstStyle>
          <a:p>
            <a:endParaRPr/>
          </a:p>
        </p:txBody>
      </p:sp>
      <p:sp>
        <p:nvSpPr>
          <p:cNvPr id="89" name="Google Shape;89;p20"/>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0"/>
        <p:cNvGrpSpPr/>
        <p:nvPr/>
      </p:nvGrpSpPr>
      <p:grpSpPr>
        <a:xfrm>
          <a:off x="0" y="0"/>
          <a:ext cx="0" cy="0"/>
          <a:chOff x="0" y="0"/>
          <a:chExt cx="0" cy="0"/>
        </a:xfrm>
      </p:grpSpPr>
      <p:sp>
        <p:nvSpPr>
          <p:cNvPr id="91" name="Google Shape;91;p21"/>
          <p:cNvSpPr txBox="1">
            <a:spLocks noGrp="1"/>
          </p:cNvSpPr>
          <p:nvPr>
            <p:ph type="title"/>
          </p:nvPr>
        </p:nvSpPr>
        <p:spPr>
          <a:xfrm>
            <a:off x="490250" y="526350"/>
            <a:ext cx="5618700" cy="4090800"/>
          </a:xfrm>
          <a:prstGeom prst="rect">
            <a:avLst/>
          </a:prstGeom>
        </p:spPr>
        <p:txBody>
          <a:bodyPr spcFirstLastPara="1" wrap="square" lIns="93500" tIns="93500" rIns="93500" bIns="93500" anchor="ctr" anchorCtr="0">
            <a:noAutofit/>
          </a:bodyPr>
          <a:lstStyle>
            <a:lvl1pPr lvl="0" rtl="0">
              <a:spcBef>
                <a:spcPts val="0"/>
              </a:spcBef>
              <a:spcAft>
                <a:spcPts val="0"/>
              </a:spcAft>
              <a:buSzPts val="4900"/>
              <a:buNone/>
              <a:defRPr sz="4900"/>
            </a:lvl1pPr>
            <a:lvl2pPr lvl="1" rtl="0">
              <a:spcBef>
                <a:spcPts val="0"/>
              </a:spcBef>
              <a:spcAft>
                <a:spcPts val="0"/>
              </a:spcAft>
              <a:buSzPts val="4900"/>
              <a:buNone/>
              <a:defRPr sz="4900"/>
            </a:lvl2pPr>
            <a:lvl3pPr lvl="2" rtl="0">
              <a:spcBef>
                <a:spcPts val="0"/>
              </a:spcBef>
              <a:spcAft>
                <a:spcPts val="0"/>
              </a:spcAft>
              <a:buSzPts val="4900"/>
              <a:buNone/>
              <a:defRPr sz="4900"/>
            </a:lvl3pPr>
            <a:lvl4pPr lvl="3" rtl="0">
              <a:spcBef>
                <a:spcPts val="0"/>
              </a:spcBef>
              <a:spcAft>
                <a:spcPts val="0"/>
              </a:spcAft>
              <a:buSzPts val="4900"/>
              <a:buNone/>
              <a:defRPr sz="4900"/>
            </a:lvl4pPr>
            <a:lvl5pPr lvl="4" rtl="0">
              <a:spcBef>
                <a:spcPts val="0"/>
              </a:spcBef>
              <a:spcAft>
                <a:spcPts val="0"/>
              </a:spcAft>
              <a:buSzPts val="4900"/>
              <a:buNone/>
              <a:defRPr sz="4900"/>
            </a:lvl5pPr>
            <a:lvl6pPr lvl="5" rtl="0">
              <a:spcBef>
                <a:spcPts val="0"/>
              </a:spcBef>
              <a:spcAft>
                <a:spcPts val="0"/>
              </a:spcAft>
              <a:buSzPts val="4900"/>
              <a:buNone/>
              <a:defRPr sz="4900"/>
            </a:lvl6pPr>
            <a:lvl7pPr lvl="6" rtl="0">
              <a:spcBef>
                <a:spcPts val="0"/>
              </a:spcBef>
              <a:spcAft>
                <a:spcPts val="0"/>
              </a:spcAft>
              <a:buSzPts val="4900"/>
              <a:buNone/>
              <a:defRPr sz="4900"/>
            </a:lvl7pPr>
            <a:lvl8pPr lvl="7" rtl="0">
              <a:spcBef>
                <a:spcPts val="0"/>
              </a:spcBef>
              <a:spcAft>
                <a:spcPts val="0"/>
              </a:spcAft>
              <a:buSzPts val="4900"/>
              <a:buNone/>
              <a:defRPr sz="4900"/>
            </a:lvl8pPr>
            <a:lvl9pPr lvl="8" rtl="0">
              <a:spcBef>
                <a:spcPts val="0"/>
              </a:spcBef>
              <a:spcAft>
                <a:spcPts val="0"/>
              </a:spcAft>
              <a:buSzPts val="4900"/>
              <a:buNone/>
              <a:defRPr sz="4900"/>
            </a:lvl9pPr>
          </a:lstStyle>
          <a:p>
            <a:endParaRPr/>
          </a:p>
        </p:txBody>
      </p:sp>
      <p:sp>
        <p:nvSpPr>
          <p:cNvPr id="92" name="Google Shape;92;p21"/>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3"/>
        <p:cNvGrpSpPr/>
        <p:nvPr/>
      </p:nvGrpSpPr>
      <p:grpSpPr>
        <a:xfrm>
          <a:off x="0" y="0"/>
          <a:ext cx="0" cy="0"/>
          <a:chOff x="0" y="0"/>
          <a:chExt cx="0" cy="0"/>
        </a:xfrm>
      </p:grpSpPr>
      <p:sp>
        <p:nvSpPr>
          <p:cNvPr id="94" name="Google Shape;94;p22"/>
          <p:cNvSpPr/>
          <p:nvPr/>
        </p:nvSpPr>
        <p:spPr>
          <a:xfrm>
            <a:off x="4572000" y="-75"/>
            <a:ext cx="4572000" cy="5143500"/>
          </a:xfrm>
          <a:prstGeom prst="rect">
            <a:avLst/>
          </a:prstGeom>
          <a:solidFill>
            <a:schemeClr val="dk2"/>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cxnSp>
        <p:nvCxnSpPr>
          <p:cNvPr id="95" name="Google Shape;95;p22"/>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6" name="Google Shape;96;p22"/>
          <p:cNvSpPr txBox="1">
            <a:spLocks noGrp="1"/>
          </p:cNvSpPr>
          <p:nvPr>
            <p:ph type="title"/>
          </p:nvPr>
        </p:nvSpPr>
        <p:spPr>
          <a:xfrm>
            <a:off x="265500" y="1209075"/>
            <a:ext cx="4045200" cy="1506300"/>
          </a:xfrm>
          <a:prstGeom prst="rect">
            <a:avLst/>
          </a:prstGeom>
        </p:spPr>
        <p:txBody>
          <a:bodyPr spcFirstLastPara="1" wrap="square" lIns="93500" tIns="93500" rIns="93500" bIns="93500" anchor="b" anchorCtr="0">
            <a:noAutofit/>
          </a:bodyPr>
          <a:lstStyle>
            <a:lvl1pPr lvl="0" algn="ctr" rtl="0">
              <a:spcBef>
                <a:spcPts val="0"/>
              </a:spcBef>
              <a:spcAft>
                <a:spcPts val="0"/>
              </a:spcAft>
              <a:buSzPts val="3900"/>
              <a:buNone/>
              <a:defRPr sz="3900"/>
            </a:lvl1pPr>
            <a:lvl2pPr lvl="1" algn="ctr" rtl="0">
              <a:spcBef>
                <a:spcPts val="0"/>
              </a:spcBef>
              <a:spcAft>
                <a:spcPts val="0"/>
              </a:spcAft>
              <a:buSzPts val="3900"/>
              <a:buNone/>
              <a:defRPr sz="3900"/>
            </a:lvl2pPr>
            <a:lvl3pPr lvl="2" algn="ctr" rtl="0">
              <a:spcBef>
                <a:spcPts val="0"/>
              </a:spcBef>
              <a:spcAft>
                <a:spcPts val="0"/>
              </a:spcAft>
              <a:buSzPts val="3900"/>
              <a:buNone/>
              <a:defRPr sz="3900"/>
            </a:lvl3pPr>
            <a:lvl4pPr lvl="3" algn="ctr" rtl="0">
              <a:spcBef>
                <a:spcPts val="0"/>
              </a:spcBef>
              <a:spcAft>
                <a:spcPts val="0"/>
              </a:spcAft>
              <a:buSzPts val="3900"/>
              <a:buNone/>
              <a:defRPr sz="3900"/>
            </a:lvl4pPr>
            <a:lvl5pPr lvl="4" algn="ctr" rtl="0">
              <a:spcBef>
                <a:spcPts val="0"/>
              </a:spcBef>
              <a:spcAft>
                <a:spcPts val="0"/>
              </a:spcAft>
              <a:buSzPts val="3900"/>
              <a:buNone/>
              <a:defRPr sz="3900"/>
            </a:lvl5pPr>
            <a:lvl6pPr lvl="5" algn="ctr" rtl="0">
              <a:spcBef>
                <a:spcPts val="0"/>
              </a:spcBef>
              <a:spcAft>
                <a:spcPts val="0"/>
              </a:spcAft>
              <a:buSzPts val="3900"/>
              <a:buNone/>
              <a:defRPr sz="3900"/>
            </a:lvl6pPr>
            <a:lvl7pPr lvl="6" algn="ctr" rtl="0">
              <a:spcBef>
                <a:spcPts val="0"/>
              </a:spcBef>
              <a:spcAft>
                <a:spcPts val="0"/>
              </a:spcAft>
              <a:buSzPts val="3900"/>
              <a:buNone/>
              <a:defRPr sz="3900"/>
            </a:lvl7pPr>
            <a:lvl8pPr lvl="7" algn="ctr" rtl="0">
              <a:spcBef>
                <a:spcPts val="0"/>
              </a:spcBef>
              <a:spcAft>
                <a:spcPts val="0"/>
              </a:spcAft>
              <a:buSzPts val="3900"/>
              <a:buNone/>
              <a:defRPr sz="3900"/>
            </a:lvl8pPr>
            <a:lvl9pPr lvl="8" algn="ctr" rtl="0">
              <a:spcBef>
                <a:spcPts val="0"/>
              </a:spcBef>
              <a:spcAft>
                <a:spcPts val="0"/>
              </a:spcAft>
              <a:buSzPts val="3900"/>
              <a:buNone/>
              <a:defRPr sz="3900"/>
            </a:lvl9pPr>
          </a:lstStyle>
          <a:p>
            <a:endParaRPr/>
          </a:p>
        </p:txBody>
      </p:sp>
      <p:sp>
        <p:nvSpPr>
          <p:cNvPr id="97" name="Google Shape;97;p22"/>
          <p:cNvSpPr txBox="1">
            <a:spLocks noGrp="1"/>
          </p:cNvSpPr>
          <p:nvPr>
            <p:ph type="subTitle" idx="1"/>
          </p:nvPr>
        </p:nvSpPr>
        <p:spPr>
          <a:xfrm>
            <a:off x="265500" y="2769001"/>
            <a:ext cx="4045200" cy="1345500"/>
          </a:xfrm>
          <a:prstGeom prst="rect">
            <a:avLst/>
          </a:prstGeom>
        </p:spPr>
        <p:txBody>
          <a:bodyPr spcFirstLastPara="1" wrap="square" lIns="93500" tIns="93500" rIns="93500" bIns="93500" anchor="t" anchorCtr="0">
            <a:no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8" name="Google Shape;98;p22"/>
          <p:cNvSpPr txBox="1">
            <a:spLocks noGrp="1"/>
          </p:cNvSpPr>
          <p:nvPr>
            <p:ph type="body" idx="2"/>
          </p:nvPr>
        </p:nvSpPr>
        <p:spPr>
          <a:xfrm>
            <a:off x="4939500" y="724200"/>
            <a:ext cx="3837000" cy="3695100"/>
          </a:xfrm>
          <a:prstGeom prst="rect">
            <a:avLst/>
          </a:prstGeom>
        </p:spPr>
        <p:txBody>
          <a:bodyPr spcFirstLastPara="1" wrap="square" lIns="93500" tIns="93500" rIns="93500" bIns="93500" anchor="ctr" anchorCtr="0">
            <a:noAutofit/>
          </a:bodyPr>
          <a:lstStyle>
            <a:lvl1pPr marL="457200" lvl="0" indent="-342900" rtl="0">
              <a:spcBef>
                <a:spcPts val="0"/>
              </a:spcBef>
              <a:spcAft>
                <a:spcPts val="0"/>
              </a:spcAft>
              <a:buSzPts val="1800"/>
              <a:buChar char="●"/>
              <a:defRPr/>
            </a:lvl1pPr>
            <a:lvl2pPr marL="914400" lvl="1" indent="-317500" rtl="0">
              <a:spcBef>
                <a:spcPts val="1700"/>
              </a:spcBef>
              <a:spcAft>
                <a:spcPts val="0"/>
              </a:spcAft>
              <a:buSzPts val="1400"/>
              <a:buChar char="○"/>
              <a:defRPr/>
            </a:lvl2pPr>
            <a:lvl3pPr marL="1371600" lvl="2" indent="-317500" rtl="0">
              <a:spcBef>
                <a:spcPts val="1700"/>
              </a:spcBef>
              <a:spcAft>
                <a:spcPts val="0"/>
              </a:spcAft>
              <a:buSzPts val="1400"/>
              <a:buChar char="■"/>
              <a:defRPr/>
            </a:lvl3pPr>
            <a:lvl4pPr marL="1828800" lvl="3" indent="-317500" rtl="0">
              <a:spcBef>
                <a:spcPts val="1700"/>
              </a:spcBef>
              <a:spcAft>
                <a:spcPts val="0"/>
              </a:spcAft>
              <a:buSzPts val="1400"/>
              <a:buChar char="●"/>
              <a:defRPr/>
            </a:lvl4pPr>
            <a:lvl5pPr marL="2286000" lvl="4" indent="-317500" rtl="0">
              <a:spcBef>
                <a:spcPts val="1700"/>
              </a:spcBef>
              <a:spcAft>
                <a:spcPts val="0"/>
              </a:spcAft>
              <a:buSzPts val="1400"/>
              <a:buChar char="○"/>
              <a:defRPr/>
            </a:lvl5pPr>
            <a:lvl6pPr marL="2743200" lvl="5" indent="-317500" rtl="0">
              <a:spcBef>
                <a:spcPts val="1700"/>
              </a:spcBef>
              <a:spcAft>
                <a:spcPts val="0"/>
              </a:spcAft>
              <a:buSzPts val="1400"/>
              <a:buChar char="■"/>
              <a:defRPr/>
            </a:lvl6pPr>
            <a:lvl7pPr marL="3200400" lvl="6" indent="-317500" rtl="0">
              <a:spcBef>
                <a:spcPts val="1700"/>
              </a:spcBef>
              <a:spcAft>
                <a:spcPts val="0"/>
              </a:spcAft>
              <a:buSzPts val="1400"/>
              <a:buChar char="●"/>
              <a:defRPr/>
            </a:lvl7pPr>
            <a:lvl8pPr marL="3657600" lvl="7" indent="-317500" rtl="0">
              <a:spcBef>
                <a:spcPts val="1700"/>
              </a:spcBef>
              <a:spcAft>
                <a:spcPts val="0"/>
              </a:spcAft>
              <a:buSzPts val="1400"/>
              <a:buChar char="○"/>
              <a:defRPr/>
            </a:lvl8pPr>
            <a:lvl9pPr marL="4114800" lvl="8" indent="-317500" rtl="0">
              <a:spcBef>
                <a:spcPts val="1700"/>
              </a:spcBef>
              <a:spcAft>
                <a:spcPts val="1700"/>
              </a:spcAft>
              <a:buSzPts val="1400"/>
              <a:buChar char="■"/>
              <a:defRPr/>
            </a:lvl9pPr>
          </a:lstStyle>
          <a:p>
            <a:endParaRPr/>
          </a:p>
        </p:txBody>
      </p:sp>
      <p:sp>
        <p:nvSpPr>
          <p:cNvPr id="99" name="Google Shape;99;p22"/>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0"/>
        <p:cNvGrpSpPr/>
        <p:nvPr/>
      </p:nvGrpSpPr>
      <p:grpSpPr>
        <a:xfrm>
          <a:off x="0" y="0"/>
          <a:ext cx="0" cy="0"/>
          <a:chOff x="0" y="0"/>
          <a:chExt cx="0" cy="0"/>
        </a:xfrm>
      </p:grpSpPr>
      <p:sp>
        <p:nvSpPr>
          <p:cNvPr id="101" name="Google Shape;101;p23"/>
          <p:cNvSpPr txBox="1">
            <a:spLocks noGrp="1"/>
          </p:cNvSpPr>
          <p:nvPr>
            <p:ph type="body" idx="1"/>
          </p:nvPr>
        </p:nvSpPr>
        <p:spPr>
          <a:xfrm>
            <a:off x="319500" y="4233725"/>
            <a:ext cx="5998800" cy="598800"/>
          </a:xfrm>
          <a:prstGeom prst="rect">
            <a:avLst/>
          </a:prstGeom>
        </p:spPr>
        <p:txBody>
          <a:bodyPr spcFirstLastPara="1" wrap="square" lIns="93500" tIns="93500" rIns="93500" bIns="93500" anchor="ctr" anchorCtr="0">
            <a:no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2" name="Google Shape;102;p23"/>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3"/>
        <p:cNvGrpSpPr/>
        <p:nvPr/>
      </p:nvGrpSpPr>
      <p:grpSpPr>
        <a:xfrm>
          <a:off x="0" y="0"/>
          <a:ext cx="0" cy="0"/>
          <a:chOff x="0" y="0"/>
          <a:chExt cx="0" cy="0"/>
        </a:xfrm>
      </p:grpSpPr>
      <p:sp>
        <p:nvSpPr>
          <p:cNvPr id="104" name="Google Shape;104;p24"/>
          <p:cNvSpPr/>
          <p:nvPr/>
        </p:nvSpPr>
        <p:spPr>
          <a:xfrm>
            <a:off x="150" y="5076825"/>
            <a:ext cx="9143700" cy="66600"/>
          </a:xfrm>
          <a:prstGeom prst="rect">
            <a:avLst/>
          </a:prstGeom>
          <a:solidFill>
            <a:schemeClr val="accent4"/>
          </a:solidFill>
          <a:ln>
            <a:noFill/>
          </a:ln>
        </p:spPr>
        <p:txBody>
          <a:bodyPr spcFirstLastPara="1" wrap="square" lIns="93500" tIns="93500" rIns="93500" bIns="93500" anchor="ctr" anchorCtr="0">
            <a:noAutofit/>
          </a:bodyPr>
          <a:lstStyle/>
          <a:p>
            <a:pPr marL="0" lvl="0" indent="0" algn="l" rtl="0">
              <a:spcBef>
                <a:spcPts val="0"/>
              </a:spcBef>
              <a:spcAft>
                <a:spcPts val="0"/>
              </a:spcAft>
              <a:buNone/>
            </a:pPr>
            <a:endParaRPr/>
          </a:p>
        </p:txBody>
      </p:sp>
      <p:sp>
        <p:nvSpPr>
          <p:cNvPr id="105" name="Google Shape;105;p24"/>
          <p:cNvSpPr txBox="1">
            <a:spLocks noGrp="1"/>
          </p:cNvSpPr>
          <p:nvPr>
            <p:ph type="title" hasCustomPrompt="1"/>
          </p:nvPr>
        </p:nvSpPr>
        <p:spPr>
          <a:xfrm>
            <a:off x="387900" y="1152450"/>
            <a:ext cx="8368200" cy="1538400"/>
          </a:xfrm>
          <a:prstGeom prst="rect">
            <a:avLst/>
          </a:prstGeom>
        </p:spPr>
        <p:txBody>
          <a:bodyPr spcFirstLastPara="1" wrap="square" lIns="93500" tIns="93500" rIns="93500" bIns="93500" anchor="ctr" anchorCtr="0">
            <a:noAutofit/>
          </a:bodyPr>
          <a:lstStyle>
            <a:lvl1pPr lvl="0" algn="ctr" rtl="0">
              <a:spcBef>
                <a:spcPts val="0"/>
              </a:spcBef>
              <a:spcAft>
                <a:spcPts val="0"/>
              </a:spcAft>
              <a:buClr>
                <a:schemeClr val="accent5"/>
              </a:buClr>
              <a:buSzPts val="13300"/>
              <a:buNone/>
              <a:defRPr sz="13300">
                <a:solidFill>
                  <a:schemeClr val="accent5"/>
                </a:solidFill>
              </a:defRPr>
            </a:lvl1pPr>
            <a:lvl2pPr lvl="1" algn="ctr" rtl="0">
              <a:spcBef>
                <a:spcPts val="0"/>
              </a:spcBef>
              <a:spcAft>
                <a:spcPts val="0"/>
              </a:spcAft>
              <a:buClr>
                <a:schemeClr val="accent5"/>
              </a:buClr>
              <a:buSzPts val="13300"/>
              <a:buNone/>
              <a:defRPr sz="13300">
                <a:solidFill>
                  <a:schemeClr val="accent5"/>
                </a:solidFill>
              </a:defRPr>
            </a:lvl2pPr>
            <a:lvl3pPr lvl="2" algn="ctr" rtl="0">
              <a:spcBef>
                <a:spcPts val="0"/>
              </a:spcBef>
              <a:spcAft>
                <a:spcPts val="0"/>
              </a:spcAft>
              <a:buClr>
                <a:schemeClr val="accent5"/>
              </a:buClr>
              <a:buSzPts val="13300"/>
              <a:buNone/>
              <a:defRPr sz="13300">
                <a:solidFill>
                  <a:schemeClr val="accent5"/>
                </a:solidFill>
              </a:defRPr>
            </a:lvl3pPr>
            <a:lvl4pPr lvl="3" algn="ctr" rtl="0">
              <a:spcBef>
                <a:spcPts val="0"/>
              </a:spcBef>
              <a:spcAft>
                <a:spcPts val="0"/>
              </a:spcAft>
              <a:buClr>
                <a:schemeClr val="accent5"/>
              </a:buClr>
              <a:buSzPts val="13300"/>
              <a:buNone/>
              <a:defRPr sz="13300">
                <a:solidFill>
                  <a:schemeClr val="accent5"/>
                </a:solidFill>
              </a:defRPr>
            </a:lvl4pPr>
            <a:lvl5pPr lvl="4" algn="ctr" rtl="0">
              <a:spcBef>
                <a:spcPts val="0"/>
              </a:spcBef>
              <a:spcAft>
                <a:spcPts val="0"/>
              </a:spcAft>
              <a:buClr>
                <a:schemeClr val="accent5"/>
              </a:buClr>
              <a:buSzPts val="13300"/>
              <a:buNone/>
              <a:defRPr sz="13300">
                <a:solidFill>
                  <a:schemeClr val="accent5"/>
                </a:solidFill>
              </a:defRPr>
            </a:lvl5pPr>
            <a:lvl6pPr lvl="5" algn="ctr" rtl="0">
              <a:spcBef>
                <a:spcPts val="0"/>
              </a:spcBef>
              <a:spcAft>
                <a:spcPts val="0"/>
              </a:spcAft>
              <a:buClr>
                <a:schemeClr val="accent5"/>
              </a:buClr>
              <a:buSzPts val="13300"/>
              <a:buNone/>
              <a:defRPr sz="13300">
                <a:solidFill>
                  <a:schemeClr val="accent5"/>
                </a:solidFill>
              </a:defRPr>
            </a:lvl6pPr>
            <a:lvl7pPr lvl="6" algn="ctr" rtl="0">
              <a:spcBef>
                <a:spcPts val="0"/>
              </a:spcBef>
              <a:spcAft>
                <a:spcPts val="0"/>
              </a:spcAft>
              <a:buClr>
                <a:schemeClr val="accent5"/>
              </a:buClr>
              <a:buSzPts val="13300"/>
              <a:buNone/>
              <a:defRPr sz="13300">
                <a:solidFill>
                  <a:schemeClr val="accent5"/>
                </a:solidFill>
              </a:defRPr>
            </a:lvl7pPr>
            <a:lvl8pPr lvl="7" algn="ctr" rtl="0">
              <a:spcBef>
                <a:spcPts val="0"/>
              </a:spcBef>
              <a:spcAft>
                <a:spcPts val="0"/>
              </a:spcAft>
              <a:buClr>
                <a:schemeClr val="accent5"/>
              </a:buClr>
              <a:buSzPts val="13300"/>
              <a:buNone/>
              <a:defRPr sz="13300">
                <a:solidFill>
                  <a:schemeClr val="accent5"/>
                </a:solidFill>
              </a:defRPr>
            </a:lvl8pPr>
            <a:lvl9pPr lvl="8" algn="ctr" rtl="0">
              <a:spcBef>
                <a:spcPts val="0"/>
              </a:spcBef>
              <a:spcAft>
                <a:spcPts val="0"/>
              </a:spcAft>
              <a:buClr>
                <a:schemeClr val="accent5"/>
              </a:buClr>
              <a:buSzPts val="13300"/>
              <a:buNone/>
              <a:defRPr sz="13300">
                <a:solidFill>
                  <a:schemeClr val="accent5"/>
                </a:solidFill>
              </a:defRPr>
            </a:lvl9pPr>
          </a:lstStyle>
          <a:p>
            <a:r>
              <a:t>xx%</a:t>
            </a:r>
          </a:p>
        </p:txBody>
      </p:sp>
      <p:sp>
        <p:nvSpPr>
          <p:cNvPr id="106" name="Google Shape;106;p24"/>
          <p:cNvSpPr txBox="1">
            <a:spLocks noGrp="1"/>
          </p:cNvSpPr>
          <p:nvPr>
            <p:ph type="body" idx="1"/>
          </p:nvPr>
        </p:nvSpPr>
        <p:spPr>
          <a:xfrm>
            <a:off x="387900" y="2919450"/>
            <a:ext cx="8368200" cy="1071600"/>
          </a:xfrm>
          <a:prstGeom prst="rect">
            <a:avLst/>
          </a:prstGeom>
        </p:spPr>
        <p:txBody>
          <a:bodyPr spcFirstLastPara="1" wrap="square" lIns="93500" tIns="93500" rIns="93500" bIns="93500" anchor="t" anchorCtr="0">
            <a:noAutofit/>
          </a:bodyPr>
          <a:lstStyle>
            <a:lvl1pPr marL="457200" lvl="0" indent="-342900" algn="ctr" rtl="0">
              <a:spcBef>
                <a:spcPts val="0"/>
              </a:spcBef>
              <a:spcAft>
                <a:spcPts val="0"/>
              </a:spcAft>
              <a:buSzPts val="1800"/>
              <a:buChar char="●"/>
              <a:defRPr/>
            </a:lvl1pPr>
            <a:lvl2pPr marL="914400" lvl="1" indent="-317500" algn="ctr" rtl="0">
              <a:spcBef>
                <a:spcPts val="1700"/>
              </a:spcBef>
              <a:spcAft>
                <a:spcPts val="0"/>
              </a:spcAft>
              <a:buSzPts val="1400"/>
              <a:buChar char="○"/>
              <a:defRPr/>
            </a:lvl2pPr>
            <a:lvl3pPr marL="1371600" lvl="2" indent="-317500" algn="ctr" rtl="0">
              <a:spcBef>
                <a:spcPts val="1700"/>
              </a:spcBef>
              <a:spcAft>
                <a:spcPts val="0"/>
              </a:spcAft>
              <a:buSzPts val="1400"/>
              <a:buChar char="■"/>
              <a:defRPr/>
            </a:lvl3pPr>
            <a:lvl4pPr marL="1828800" lvl="3" indent="-317500" algn="ctr" rtl="0">
              <a:spcBef>
                <a:spcPts val="1700"/>
              </a:spcBef>
              <a:spcAft>
                <a:spcPts val="0"/>
              </a:spcAft>
              <a:buSzPts val="1400"/>
              <a:buChar char="●"/>
              <a:defRPr/>
            </a:lvl4pPr>
            <a:lvl5pPr marL="2286000" lvl="4" indent="-317500" algn="ctr" rtl="0">
              <a:spcBef>
                <a:spcPts val="1700"/>
              </a:spcBef>
              <a:spcAft>
                <a:spcPts val="0"/>
              </a:spcAft>
              <a:buSzPts val="1400"/>
              <a:buChar char="○"/>
              <a:defRPr/>
            </a:lvl5pPr>
            <a:lvl6pPr marL="2743200" lvl="5" indent="-317500" algn="ctr" rtl="0">
              <a:spcBef>
                <a:spcPts val="1700"/>
              </a:spcBef>
              <a:spcAft>
                <a:spcPts val="0"/>
              </a:spcAft>
              <a:buSzPts val="1400"/>
              <a:buChar char="■"/>
              <a:defRPr/>
            </a:lvl6pPr>
            <a:lvl7pPr marL="3200400" lvl="6" indent="-317500" algn="ctr" rtl="0">
              <a:spcBef>
                <a:spcPts val="1700"/>
              </a:spcBef>
              <a:spcAft>
                <a:spcPts val="0"/>
              </a:spcAft>
              <a:buSzPts val="1400"/>
              <a:buChar char="●"/>
              <a:defRPr/>
            </a:lvl7pPr>
            <a:lvl8pPr marL="3657600" lvl="7" indent="-317500" algn="ctr" rtl="0">
              <a:spcBef>
                <a:spcPts val="1700"/>
              </a:spcBef>
              <a:spcAft>
                <a:spcPts val="0"/>
              </a:spcAft>
              <a:buSzPts val="1400"/>
              <a:buChar char="○"/>
              <a:defRPr/>
            </a:lvl8pPr>
            <a:lvl9pPr marL="4114800" lvl="8" indent="-317500" algn="ctr" rtl="0">
              <a:spcBef>
                <a:spcPts val="1700"/>
              </a:spcBef>
              <a:spcAft>
                <a:spcPts val="1700"/>
              </a:spcAft>
              <a:buSzPts val="1400"/>
              <a:buChar char="■"/>
              <a:defRPr/>
            </a:lvl9pPr>
          </a:lstStyle>
          <a:p>
            <a:endParaRPr/>
          </a:p>
        </p:txBody>
      </p:sp>
      <p:sp>
        <p:nvSpPr>
          <p:cNvPr id="107" name="Google Shape;107;p24"/>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8"/>
        <p:cNvGrpSpPr/>
        <p:nvPr/>
      </p:nvGrpSpPr>
      <p:grpSpPr>
        <a:xfrm>
          <a:off x="0" y="0"/>
          <a:ext cx="0" cy="0"/>
          <a:chOff x="0" y="0"/>
          <a:chExt cx="0" cy="0"/>
        </a:xfrm>
      </p:grpSpPr>
      <p:sp>
        <p:nvSpPr>
          <p:cNvPr id="109" name="Google Shape;109;p25"/>
          <p:cNvSpPr txBox="1">
            <a:spLocks noGrp="1"/>
          </p:cNvSpPr>
          <p:nvPr>
            <p:ph type="sldNum" idx="12"/>
          </p:nvPr>
        </p:nvSpPr>
        <p:spPr>
          <a:xfrm>
            <a:off x="8472458" y="4663217"/>
            <a:ext cx="548700" cy="393600"/>
          </a:xfrm>
          <a:prstGeom prst="rect">
            <a:avLst/>
          </a:prstGeom>
        </p:spPr>
        <p:txBody>
          <a:bodyPr spcFirstLastPara="1" wrap="square" lIns="93500" tIns="93500" rIns="93500" bIns="935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title"/>
          </p:nvPr>
        </p:nvSpPr>
        <p:spPr>
          <a:xfrm>
            <a:off x="387900" y="458025"/>
            <a:ext cx="8368200" cy="686100"/>
          </a:xfrm>
          <a:prstGeom prst="rect">
            <a:avLst/>
          </a:prstGeom>
          <a:noFill/>
          <a:ln>
            <a:noFill/>
          </a:ln>
        </p:spPr>
        <p:txBody>
          <a:bodyPr spcFirstLastPara="1" wrap="square" lIns="93500" tIns="93500" rIns="93500" bIns="93500" anchor="b" anchorCtr="0">
            <a:noAutofit/>
          </a:bodyPr>
          <a:lstStyle>
            <a:lvl1pPr lvl="0"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100"/>
              <a:buFont typeface="Roboto Slab"/>
              <a:buNone/>
              <a:defRPr sz="3100">
                <a:solidFill>
                  <a:schemeClr val="dk1"/>
                </a:solidFill>
                <a:latin typeface="Roboto Slab"/>
                <a:ea typeface="Roboto Slab"/>
                <a:cs typeface="Roboto Slab"/>
                <a:sym typeface="Roboto Slab"/>
              </a:defRPr>
            </a:lvl9pPr>
          </a:lstStyle>
          <a:p>
            <a:endParaRPr/>
          </a:p>
        </p:txBody>
      </p:sp>
      <p:sp>
        <p:nvSpPr>
          <p:cNvPr id="58" name="Google Shape;58;p14"/>
          <p:cNvSpPr txBox="1">
            <a:spLocks noGrp="1"/>
          </p:cNvSpPr>
          <p:nvPr>
            <p:ph type="body" idx="1"/>
          </p:nvPr>
        </p:nvSpPr>
        <p:spPr>
          <a:xfrm>
            <a:off x="387900" y="1489824"/>
            <a:ext cx="8368200" cy="3078900"/>
          </a:xfrm>
          <a:prstGeom prst="rect">
            <a:avLst/>
          </a:prstGeom>
          <a:noFill/>
          <a:ln>
            <a:noFill/>
          </a:ln>
        </p:spPr>
        <p:txBody>
          <a:bodyPr spcFirstLastPara="1" wrap="square" lIns="93500" tIns="93500" rIns="93500" bIns="93500" anchor="t" anchorCtr="0">
            <a:no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2pPr>
            <a:lvl3pPr marL="1371600" lvl="2"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3pPr>
            <a:lvl4pPr marL="1828800" lvl="3"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4pPr>
            <a:lvl5pPr marL="2286000" lvl="4"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5pPr>
            <a:lvl6pPr marL="2743200" lvl="5"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6pPr>
            <a:lvl7pPr marL="3200400" lvl="6"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7pPr>
            <a:lvl8pPr marL="3657600" lvl="7" indent="-317500" rtl="0">
              <a:lnSpc>
                <a:spcPct val="115000"/>
              </a:lnSpc>
              <a:spcBef>
                <a:spcPts val="1700"/>
              </a:spcBef>
              <a:spcAft>
                <a:spcPts val="0"/>
              </a:spcAft>
              <a:buClr>
                <a:schemeClr val="dk1"/>
              </a:buClr>
              <a:buSzPts val="1400"/>
              <a:buFont typeface="Roboto"/>
              <a:buChar char="○"/>
              <a:defRPr sz="1400">
                <a:solidFill>
                  <a:schemeClr val="dk1"/>
                </a:solidFill>
                <a:latin typeface="Roboto"/>
                <a:ea typeface="Roboto"/>
                <a:cs typeface="Roboto"/>
                <a:sym typeface="Roboto"/>
              </a:defRPr>
            </a:lvl8pPr>
            <a:lvl9pPr marL="4114800" lvl="8" indent="-317500" rtl="0">
              <a:lnSpc>
                <a:spcPct val="115000"/>
              </a:lnSpc>
              <a:spcBef>
                <a:spcPts val="1700"/>
              </a:spcBef>
              <a:spcAft>
                <a:spcPts val="1700"/>
              </a:spcAft>
              <a:buClr>
                <a:schemeClr val="dk1"/>
              </a:buClr>
              <a:buSzPts val="1400"/>
              <a:buFont typeface="Roboto"/>
              <a:buChar char="■"/>
              <a:defRPr sz="1400">
                <a:solidFill>
                  <a:schemeClr val="dk1"/>
                </a:solidFill>
                <a:latin typeface="Roboto"/>
                <a:ea typeface="Roboto"/>
                <a:cs typeface="Roboto"/>
                <a:sym typeface="Roboto"/>
              </a:defRPr>
            </a:lvl9pPr>
          </a:lstStyle>
          <a:p>
            <a:endParaRPr/>
          </a:p>
        </p:txBody>
      </p:sp>
      <p:sp>
        <p:nvSpPr>
          <p:cNvPr id="59" name="Google Shape;59;p14"/>
          <p:cNvSpPr txBox="1">
            <a:spLocks noGrp="1"/>
          </p:cNvSpPr>
          <p:nvPr>
            <p:ph type="sldNum" idx="12"/>
          </p:nvPr>
        </p:nvSpPr>
        <p:spPr>
          <a:xfrm>
            <a:off x="8472458" y="4663217"/>
            <a:ext cx="548700" cy="393600"/>
          </a:xfrm>
          <a:prstGeom prst="rect">
            <a:avLst/>
          </a:prstGeom>
          <a:noFill/>
          <a:ln>
            <a:noFill/>
          </a:ln>
        </p:spPr>
        <p:txBody>
          <a:bodyPr spcFirstLastPara="1" wrap="square" lIns="93500" tIns="93500" rIns="93500" bIns="93500" anchor="ctr" anchorCtr="0">
            <a:no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docs.google.com/document/d/1OvPL37lndB-e6Q03pwgvmYQXNpWjRO0cbaqeWt_Kn5g/edit?usp=sharin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15.jpg"/><Relationship Id="rId4" Type="http://schemas.openxmlformats.org/officeDocument/2006/relationships/hyperlink" Target="http://www.youtube.com/watch?v=xEYXJB5a0C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hyperlink" Target="http://www.youtube.com/watch?v=gAIDNk0m4i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hyperlink" Target="https://www.youtube.com/watch?v=A2O1HU6FMfk"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13"/>
        <p:cNvGrpSpPr/>
        <p:nvPr/>
      </p:nvGrpSpPr>
      <p:grpSpPr>
        <a:xfrm>
          <a:off x="0" y="0"/>
          <a:ext cx="0" cy="0"/>
          <a:chOff x="0" y="0"/>
          <a:chExt cx="0" cy="0"/>
        </a:xfrm>
      </p:grpSpPr>
      <p:sp>
        <p:nvSpPr>
          <p:cNvPr id="114" name="Google Shape;114;p26"/>
          <p:cNvSpPr txBox="1"/>
          <p:nvPr/>
        </p:nvSpPr>
        <p:spPr>
          <a:xfrm>
            <a:off x="313800" y="324450"/>
            <a:ext cx="8516400" cy="4494600"/>
          </a:xfrm>
          <a:prstGeom prst="rect">
            <a:avLst/>
          </a:prstGeom>
          <a:noFill/>
          <a:ln w="38100" cap="flat" cmpd="sng">
            <a:solidFill>
              <a:srgbClr val="EE6C3A"/>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p:txBody>
      </p:sp>
      <p:pic>
        <p:nvPicPr>
          <p:cNvPr id="5" name="Picture 4" descr="A logo for a company">
            <a:extLst>
              <a:ext uri="{FF2B5EF4-FFF2-40B4-BE49-F238E27FC236}">
                <a16:creationId xmlns:a16="http://schemas.microsoft.com/office/drawing/2014/main" id="{9FA6947C-4D94-C1CA-0D40-531D243D15EC}"/>
              </a:ext>
            </a:extLst>
          </p:cNvPr>
          <p:cNvPicPr>
            <a:picLocks noChangeAspect="1"/>
          </p:cNvPicPr>
          <p:nvPr/>
        </p:nvPicPr>
        <p:blipFill rotWithShape="1">
          <a:blip r:embed="rId3"/>
          <a:srcRect t="32610"/>
          <a:stretch/>
        </p:blipFill>
        <p:spPr>
          <a:xfrm>
            <a:off x="2957777" y="834293"/>
            <a:ext cx="3228446" cy="2175640"/>
          </a:xfrm>
          <a:prstGeom prst="rect">
            <a:avLst/>
          </a:prstGeom>
        </p:spPr>
      </p:pic>
      <p:sp>
        <p:nvSpPr>
          <p:cNvPr id="115" name="Google Shape;115;p26"/>
          <p:cNvSpPr txBox="1">
            <a:spLocks noGrp="1"/>
          </p:cNvSpPr>
          <p:nvPr>
            <p:ph type="body" idx="4294967295"/>
          </p:nvPr>
        </p:nvSpPr>
        <p:spPr>
          <a:xfrm>
            <a:off x="919500" y="2414713"/>
            <a:ext cx="7305000" cy="649500"/>
          </a:xfrm>
          <a:prstGeom prst="rect">
            <a:avLst/>
          </a:prstGeom>
        </p:spPr>
        <p:txBody>
          <a:bodyPr spcFirstLastPara="1" wrap="square" lIns="93500" tIns="93500" rIns="93500" bIns="93500" anchor="t" anchorCtr="0">
            <a:noAutofit/>
          </a:bodyPr>
          <a:lstStyle/>
          <a:p>
            <a:pPr marL="0" lvl="0" indent="0" algn="ctr" rtl="0">
              <a:spcBef>
                <a:spcPts val="0"/>
              </a:spcBef>
              <a:spcAft>
                <a:spcPts val="0"/>
              </a:spcAft>
              <a:buNone/>
            </a:pPr>
            <a:r>
              <a:rPr lang="en-GB" sz="3900" b="1" dirty="0">
                <a:solidFill>
                  <a:srgbClr val="000000"/>
                </a:solidFill>
                <a:latin typeface="Proxima Nova" panose="02000506030000020004" pitchFamily="2" charset="0"/>
                <a:ea typeface="Abel"/>
                <a:cs typeface="Abel"/>
                <a:sym typeface="Abel"/>
              </a:rPr>
              <a:t>Who was Fred Hollows?</a:t>
            </a:r>
          </a:p>
        </p:txBody>
      </p:sp>
      <p:sp>
        <p:nvSpPr>
          <p:cNvPr id="117" name="Google Shape;117;p26"/>
          <p:cNvSpPr txBox="1"/>
          <p:nvPr/>
        </p:nvSpPr>
        <p:spPr>
          <a:xfrm>
            <a:off x="2266049" y="1922113"/>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dirty="0">
                <a:solidFill>
                  <a:srgbClr val="EE6C3A"/>
                </a:solidFill>
                <a:latin typeface="Proxima Nova" panose="02000506030000020004" pitchFamily="2" charset="0"/>
                <a:ea typeface="Roboto"/>
                <a:cs typeface="Roboto"/>
                <a:sym typeface="Roboto"/>
              </a:rPr>
              <a:t>Module 2 (Year 7 </a:t>
            </a:r>
            <a:r>
              <a:rPr lang="en-GB" sz="2000" b="1">
                <a:solidFill>
                  <a:srgbClr val="EE6C3A"/>
                </a:solidFill>
                <a:latin typeface="Proxima Nova" panose="02000506030000020004" pitchFamily="2" charset="0"/>
                <a:ea typeface="Roboto"/>
                <a:cs typeface="Roboto"/>
                <a:sym typeface="Roboto"/>
              </a:rPr>
              <a:t>- 8)</a:t>
            </a:r>
            <a:endParaRPr sz="2000" b="1" dirty="0">
              <a:solidFill>
                <a:srgbClr val="EE6C3A"/>
              </a:solidFill>
              <a:latin typeface="Proxima Nova" panose="02000506030000020004" pitchFamily="2" charset="0"/>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4"/>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algn="ctr"/>
            <a:endParaRPr>
              <a:solidFill>
                <a:schemeClr val="lt1"/>
              </a:solidFill>
              <a:latin typeface="Calibri"/>
              <a:ea typeface="Calibri"/>
              <a:cs typeface="Calibri"/>
              <a:sym typeface="Calibri"/>
            </a:endParaRPr>
          </a:p>
        </p:txBody>
      </p:sp>
      <p:pic>
        <p:nvPicPr>
          <p:cNvPr id="194" name="Google Shape;194;p34"/>
          <p:cNvPicPr preferRelativeResize="0"/>
          <p:nvPr/>
        </p:nvPicPr>
        <p:blipFill rotWithShape="1">
          <a:blip r:embed="rId3">
            <a:alphaModFix/>
          </a:blip>
          <a:srcRect/>
          <a:stretch/>
        </p:blipFill>
        <p:spPr>
          <a:xfrm>
            <a:off x="319178" y="356428"/>
            <a:ext cx="8516427" cy="4506127"/>
          </a:xfrm>
          <a:prstGeom prst="rect">
            <a:avLst/>
          </a:prstGeom>
          <a:noFill/>
          <a:ln>
            <a:noFill/>
          </a:ln>
        </p:spPr>
      </p:pic>
      <p:sp>
        <p:nvSpPr>
          <p:cNvPr id="195" name="Google Shape;195;p34"/>
          <p:cNvSpPr txBox="1">
            <a:spLocks noGrp="1"/>
          </p:cNvSpPr>
          <p:nvPr>
            <p:ph type="title"/>
          </p:nvPr>
        </p:nvSpPr>
        <p:spPr>
          <a:xfrm>
            <a:off x="476250" y="751000"/>
            <a:ext cx="7783300" cy="724500"/>
          </a:xfrm>
          <a:prstGeom prst="rect">
            <a:avLst/>
          </a:prstGeom>
          <a:noFill/>
          <a:ln>
            <a:noFill/>
          </a:ln>
        </p:spPr>
        <p:txBody>
          <a:bodyPr spcFirstLastPara="1" vert="horz" wrap="square" lIns="68575" tIns="34275" rIns="68575" bIns="34275" rtlCol="0" anchor="ctr" anchorCtr="0">
            <a:normAutofit fontScale="90000"/>
          </a:bodyPr>
          <a:lstStyle/>
          <a:p>
            <a:pPr>
              <a:buSzPct val="100000"/>
            </a:pPr>
            <a:r>
              <a:rPr lang="en-GB" sz="2400" b="1" dirty="0">
                <a:solidFill>
                  <a:srgbClr val="9DBCB4"/>
                </a:solidFill>
              </a:rPr>
              <a:t>Discussion</a:t>
            </a:r>
            <a:endParaRPr sz="1100" dirty="0"/>
          </a:p>
          <a:p>
            <a:pPr>
              <a:buSzPct val="218181"/>
            </a:pPr>
            <a:endParaRPr sz="1100" dirty="0"/>
          </a:p>
          <a:p>
            <a:pPr>
              <a:buSzPct val="76595"/>
            </a:pPr>
            <a:r>
              <a:rPr lang="en-NZ" sz="2700" b="1" dirty="0"/>
              <a:t>The importance of access to Eye-Health Services </a:t>
            </a:r>
            <a:endParaRPr sz="2700" b="1" dirty="0"/>
          </a:p>
        </p:txBody>
      </p:sp>
      <p:sp>
        <p:nvSpPr>
          <p:cNvPr id="196" name="Google Shape;196;p34"/>
          <p:cNvSpPr txBox="1"/>
          <p:nvPr/>
        </p:nvSpPr>
        <p:spPr>
          <a:xfrm>
            <a:off x="1818850" y="1858416"/>
            <a:ext cx="6440700" cy="2231350"/>
          </a:xfrm>
          <a:prstGeom prst="rect">
            <a:avLst/>
          </a:prstGeom>
          <a:noFill/>
          <a:ln>
            <a:noFill/>
          </a:ln>
        </p:spPr>
        <p:txBody>
          <a:bodyPr spcFirstLastPara="1" wrap="square" lIns="91425" tIns="91425" rIns="91425" bIns="91425" anchor="t" anchorCtr="0">
            <a:spAutoFit/>
          </a:bodyPr>
          <a:lstStyle/>
          <a:p>
            <a:r>
              <a:rPr lang="en-GB" sz="1900" dirty="0"/>
              <a:t>Basic needs are very important for healthy eyes. </a:t>
            </a:r>
            <a:endParaRPr sz="1900" dirty="0"/>
          </a:p>
          <a:p>
            <a:endParaRPr sz="1900" dirty="0"/>
          </a:p>
          <a:p>
            <a:r>
              <a:rPr lang="en-GB" sz="1900" dirty="0"/>
              <a:t>They are </a:t>
            </a:r>
            <a:r>
              <a:rPr lang="en-GB" sz="1900" b="1" dirty="0"/>
              <a:t>healthcare, shelter, nutritious food, basic hygiene facilities, clean water</a:t>
            </a:r>
            <a:r>
              <a:rPr lang="en-GB" sz="1900" dirty="0"/>
              <a:t>.</a:t>
            </a:r>
            <a:endParaRPr sz="1900" dirty="0"/>
          </a:p>
          <a:p>
            <a:endParaRPr sz="1900" dirty="0"/>
          </a:p>
          <a:p>
            <a:r>
              <a:rPr lang="en-NZ" sz="1900" dirty="0"/>
              <a:t>People living with eye disease can fall into economic hardship.</a:t>
            </a:r>
            <a:endParaRPr sz="1900" dirty="0"/>
          </a:p>
        </p:txBody>
      </p:sp>
      <p:pic>
        <p:nvPicPr>
          <p:cNvPr id="197" name="Google Shape;197;p34"/>
          <p:cNvPicPr preferRelativeResize="0"/>
          <p:nvPr/>
        </p:nvPicPr>
        <p:blipFill>
          <a:blip r:embed="rId4">
            <a:alphaModFix/>
          </a:blip>
          <a:stretch>
            <a:fillRect/>
          </a:stretch>
        </p:blipFill>
        <p:spPr>
          <a:xfrm>
            <a:off x="588501" y="1763801"/>
            <a:ext cx="1091225" cy="10912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6"/>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10" name="Google Shape;210;p36"/>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11" name="Google Shape;211;p36"/>
          <p:cNvSpPr txBox="1">
            <a:spLocks noGrp="1"/>
          </p:cNvSpPr>
          <p:nvPr>
            <p:ph type="body" idx="1"/>
          </p:nvPr>
        </p:nvSpPr>
        <p:spPr>
          <a:xfrm>
            <a:off x="2690533" y="1910023"/>
            <a:ext cx="5511789" cy="2852400"/>
          </a:xfrm>
          <a:prstGeom prst="rect">
            <a:avLst/>
          </a:prstGeom>
          <a:noFill/>
          <a:ln>
            <a:noFill/>
          </a:ln>
        </p:spPr>
        <p:txBody>
          <a:bodyPr spcFirstLastPara="1" wrap="square" lIns="68575" tIns="34275" rIns="68575" bIns="34275" anchor="t" anchorCtr="0">
            <a:normAutofit/>
          </a:bodyPr>
          <a:lstStyle/>
          <a:p>
            <a:pPr marL="0" lvl="0" indent="0" algn="l" rtl="0">
              <a:lnSpc>
                <a:spcPct val="110000"/>
              </a:lnSpc>
              <a:spcBef>
                <a:spcPts val="800"/>
              </a:spcBef>
              <a:spcAft>
                <a:spcPts val="0"/>
              </a:spcAft>
              <a:buNone/>
            </a:pPr>
            <a:r>
              <a:rPr lang="en-GB" sz="2108" dirty="0">
                <a:solidFill>
                  <a:schemeClr val="dk1"/>
                </a:solidFill>
              </a:rPr>
              <a:t>We are going to take a close look at </a:t>
            </a:r>
            <a:r>
              <a:rPr lang="en-GB" sz="2108" b="1" dirty="0">
                <a:solidFill>
                  <a:schemeClr val="dk1"/>
                </a:solidFill>
              </a:rPr>
              <a:t>historical sources.</a:t>
            </a:r>
            <a:r>
              <a:rPr lang="en-GB" sz="2108" dirty="0">
                <a:solidFill>
                  <a:schemeClr val="dk1"/>
                </a:solidFill>
              </a:rPr>
              <a:t> </a:t>
            </a:r>
            <a:endParaRPr sz="2108" dirty="0">
              <a:solidFill>
                <a:schemeClr val="dk1"/>
              </a:solidFill>
            </a:endParaRPr>
          </a:p>
          <a:p>
            <a:pPr marL="0" lvl="0" indent="0" algn="l" rtl="0">
              <a:lnSpc>
                <a:spcPct val="110000"/>
              </a:lnSpc>
              <a:spcBef>
                <a:spcPts val="800"/>
              </a:spcBef>
              <a:spcAft>
                <a:spcPts val="0"/>
              </a:spcAft>
              <a:buNone/>
            </a:pPr>
            <a:r>
              <a:rPr lang="en-GB" sz="2108" dirty="0">
                <a:solidFill>
                  <a:schemeClr val="dk1"/>
                </a:solidFill>
              </a:rPr>
              <a:t>We will be making judgements about the actions of Fred in the past - looking at attitudes and values of the time, and the challenges people faced. </a:t>
            </a:r>
            <a:endParaRPr sz="708" dirty="0">
              <a:solidFill>
                <a:schemeClr val="dk1"/>
              </a:solidFill>
            </a:endParaRPr>
          </a:p>
          <a:p>
            <a:pPr marL="0" lvl="0" indent="0" algn="l" rtl="0">
              <a:lnSpc>
                <a:spcPct val="110000"/>
              </a:lnSpc>
              <a:spcBef>
                <a:spcPts val="800"/>
              </a:spcBef>
              <a:spcAft>
                <a:spcPts val="0"/>
              </a:spcAft>
              <a:buNone/>
            </a:pPr>
            <a:r>
              <a:rPr lang="en-GB" sz="1808" u="sng" dirty="0">
                <a:solidFill>
                  <a:schemeClr val="hlink"/>
                </a:solidFill>
                <a:hlinkClick r:id="rId4"/>
              </a:rPr>
              <a:t>Graphic Organiser</a:t>
            </a:r>
            <a:r>
              <a:rPr lang="en-GB" sz="1808" dirty="0">
                <a:solidFill>
                  <a:schemeClr val="dk1"/>
                </a:solidFill>
              </a:rPr>
              <a:t> with links to sources </a:t>
            </a:r>
            <a:endParaRPr sz="1808" dirty="0">
              <a:solidFill>
                <a:schemeClr val="dk1"/>
              </a:solidFill>
            </a:endParaRPr>
          </a:p>
        </p:txBody>
      </p:sp>
      <p:sp>
        <p:nvSpPr>
          <p:cNvPr id="212" name="Google Shape;212;p36"/>
          <p:cNvSpPr txBox="1">
            <a:spLocks noGrp="1"/>
          </p:cNvSpPr>
          <p:nvPr>
            <p:ph type="title"/>
          </p:nvPr>
        </p:nvSpPr>
        <p:spPr>
          <a:xfrm>
            <a:off x="476100" y="409025"/>
            <a:ext cx="8287800" cy="14484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100000"/>
              </a:lnSpc>
              <a:spcBef>
                <a:spcPts val="0"/>
              </a:spcBef>
              <a:spcAft>
                <a:spcPts val="0"/>
              </a:spcAft>
              <a:buClr>
                <a:schemeClr val="dk1"/>
              </a:buClr>
              <a:buSzPts val="2400"/>
              <a:buFont typeface="Calibri"/>
              <a:buNone/>
            </a:pPr>
            <a:r>
              <a:rPr lang="en-GB" sz="2188" b="1" dirty="0">
                <a:solidFill>
                  <a:srgbClr val="9DBCB4"/>
                </a:solidFill>
              </a:rPr>
              <a:t>Activity: Making informed ethical judgements about the </a:t>
            </a:r>
            <a:endParaRPr sz="2188" b="1" dirty="0">
              <a:solidFill>
                <a:srgbClr val="9DBCB4"/>
              </a:solidFill>
            </a:endParaRPr>
          </a:p>
          <a:p>
            <a:pPr marL="0" lvl="0" indent="0" algn="l" rtl="0">
              <a:lnSpc>
                <a:spcPct val="100000"/>
              </a:lnSpc>
              <a:spcBef>
                <a:spcPts val="0"/>
              </a:spcBef>
              <a:spcAft>
                <a:spcPts val="0"/>
              </a:spcAft>
              <a:buClr>
                <a:schemeClr val="dk1"/>
              </a:buClr>
              <a:buSzPts val="2400"/>
              <a:buFont typeface="Calibri"/>
              <a:buNone/>
            </a:pPr>
            <a:r>
              <a:rPr lang="en-GB" sz="2188" b="1" dirty="0">
                <a:solidFill>
                  <a:srgbClr val="9DBCB4"/>
                </a:solidFill>
              </a:rPr>
              <a:t>impact of Fred’s humanitarian work in a historical context</a:t>
            </a:r>
            <a:endParaRPr sz="2188" b="1" dirty="0">
              <a:solidFill>
                <a:srgbClr val="9DBCB4"/>
              </a:solidFill>
            </a:endParaRPr>
          </a:p>
          <a:p>
            <a:pPr marL="0" lvl="0" indent="0" algn="l" rtl="0">
              <a:lnSpc>
                <a:spcPct val="100000"/>
              </a:lnSpc>
              <a:spcBef>
                <a:spcPts val="0"/>
              </a:spcBef>
              <a:spcAft>
                <a:spcPts val="0"/>
              </a:spcAft>
              <a:buClr>
                <a:schemeClr val="dk1"/>
              </a:buClr>
              <a:buSzPts val="2400"/>
              <a:buFont typeface="Calibri"/>
              <a:buNone/>
            </a:pPr>
            <a:endParaRPr sz="1100" dirty="0"/>
          </a:p>
          <a:p>
            <a:pPr marL="0" lvl="0" indent="0" algn="l" rtl="0">
              <a:lnSpc>
                <a:spcPct val="100000"/>
              </a:lnSpc>
              <a:spcBef>
                <a:spcPts val="0"/>
              </a:spcBef>
              <a:spcAft>
                <a:spcPts val="0"/>
              </a:spcAft>
              <a:buClr>
                <a:schemeClr val="dk1"/>
              </a:buClr>
              <a:buSzPts val="2400"/>
              <a:buFont typeface="Calibri"/>
              <a:buNone/>
            </a:pPr>
            <a:r>
              <a:rPr lang="en-GB" sz="4133" b="1" dirty="0"/>
              <a:t>Why Help? </a:t>
            </a:r>
            <a:endParaRPr sz="4133" dirty="0"/>
          </a:p>
        </p:txBody>
      </p:sp>
      <p:pic>
        <p:nvPicPr>
          <p:cNvPr id="213" name="Google Shape;213;p36"/>
          <p:cNvPicPr preferRelativeResize="0"/>
          <p:nvPr/>
        </p:nvPicPr>
        <p:blipFill>
          <a:blip r:embed="rId5">
            <a:alphaModFix/>
          </a:blip>
          <a:stretch>
            <a:fillRect/>
          </a:stretch>
        </p:blipFill>
        <p:spPr>
          <a:xfrm>
            <a:off x="849563" y="2011263"/>
            <a:ext cx="1428750" cy="1428750"/>
          </a:xfrm>
          <a:prstGeom prst="rect">
            <a:avLst/>
          </a:prstGeom>
          <a:noFill/>
          <a:ln>
            <a:noFill/>
          </a:ln>
        </p:spPr>
      </p:pic>
      <p:pic>
        <p:nvPicPr>
          <p:cNvPr id="214" name="Google Shape;214;p36"/>
          <p:cNvPicPr preferRelativeResize="0"/>
          <p:nvPr/>
        </p:nvPicPr>
        <p:blipFill>
          <a:blip r:embed="rId6">
            <a:alphaModFix/>
          </a:blip>
          <a:stretch>
            <a:fillRect/>
          </a:stretch>
        </p:blipFill>
        <p:spPr>
          <a:xfrm rot="5400000">
            <a:off x="1402063" y="3055625"/>
            <a:ext cx="994200" cy="994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37"/>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21" name="Google Shape;221;p3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22" name="Google Shape;222;p37"/>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Review Activities - Differentiated</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b="1"/>
              <a:t>Student or Teacher Choice</a:t>
            </a:r>
            <a:endParaRPr sz="3133" b="1"/>
          </a:p>
        </p:txBody>
      </p:sp>
      <p:sp>
        <p:nvSpPr>
          <p:cNvPr id="223" name="Google Shape;223;p37"/>
          <p:cNvSpPr txBox="1"/>
          <p:nvPr/>
        </p:nvSpPr>
        <p:spPr>
          <a:xfrm>
            <a:off x="815100" y="1419000"/>
            <a:ext cx="6425000" cy="3400901"/>
          </a:xfrm>
          <a:prstGeom prst="rect">
            <a:avLst/>
          </a:prstGeom>
          <a:noFill/>
          <a:ln>
            <a:noFill/>
          </a:ln>
        </p:spPr>
        <p:txBody>
          <a:bodyPr spcFirstLastPara="1" wrap="square" lIns="91425" tIns="91425" rIns="91425" bIns="91425" anchor="t" anchorCtr="0">
            <a:spAutoFit/>
          </a:bodyPr>
          <a:lstStyle/>
          <a:p>
            <a:pPr marL="457200" lvl="0" indent="-298450" algn="l" rtl="0">
              <a:spcBef>
                <a:spcPts val="0"/>
              </a:spcBef>
              <a:spcAft>
                <a:spcPts val="0"/>
              </a:spcAft>
              <a:buSzPts val="1100"/>
              <a:buAutoNum type="arabicPeriod"/>
            </a:pPr>
            <a:r>
              <a:rPr lang="en-GB" sz="1100" dirty="0"/>
              <a:t>Write a short paragraph, poem, or create a drawing that illustrates what you admire about Fred Hollows and why. Think about his dedication to helping others and his legacy of making a difference in the world.</a:t>
            </a:r>
            <a:endParaRPr sz="1100" dirty="0"/>
          </a:p>
          <a:p>
            <a:pPr marL="685800" lvl="0" indent="-228600" algn="l" rtl="0">
              <a:spcBef>
                <a:spcPts val="0"/>
              </a:spcBef>
              <a:spcAft>
                <a:spcPts val="0"/>
              </a:spcAft>
              <a:buFont typeface="+mj-lt"/>
              <a:buAutoNum type="arabicPeriod"/>
            </a:pPr>
            <a:endParaRPr sz="1100" dirty="0">
              <a:solidFill>
                <a:schemeClr val="dk1"/>
              </a:solidFill>
            </a:endParaRPr>
          </a:p>
          <a:p>
            <a:pPr marL="457200" lvl="0" indent="-298450" algn="l" rtl="0">
              <a:spcBef>
                <a:spcPts val="0"/>
              </a:spcBef>
              <a:spcAft>
                <a:spcPts val="0"/>
              </a:spcAft>
              <a:buSzPts val="1100"/>
              <a:buAutoNum type="arabicPeriod"/>
            </a:pPr>
            <a:r>
              <a:rPr lang="en-GB" sz="1100" dirty="0">
                <a:solidFill>
                  <a:schemeClr val="dk1"/>
                </a:solidFill>
              </a:rPr>
              <a:t>Values Debate: Divide students into groups and assign each group a school value to defend. Ask each group to research and prepare arguments for why their value is important and how it can be demonstrated in the school community. After the debate, ask students to reflect on what they learned and how they can apply the values in their own lives.</a:t>
            </a:r>
            <a:endParaRPr sz="1100" dirty="0">
              <a:solidFill>
                <a:schemeClr val="dk1"/>
              </a:solidFill>
            </a:endParaRPr>
          </a:p>
          <a:p>
            <a:pPr marL="685800" lvl="0" indent="-228600" algn="l" rtl="0">
              <a:spcBef>
                <a:spcPts val="0"/>
              </a:spcBef>
              <a:spcAft>
                <a:spcPts val="0"/>
              </a:spcAft>
              <a:buFont typeface="+mj-lt"/>
              <a:buAutoNum type="arabicPeriod"/>
            </a:pPr>
            <a:endParaRPr sz="1100" dirty="0">
              <a:solidFill>
                <a:schemeClr val="dk1"/>
              </a:solidFill>
            </a:endParaRPr>
          </a:p>
          <a:p>
            <a:pPr marL="457200" lvl="0" indent="-298450" algn="l" rtl="0">
              <a:spcBef>
                <a:spcPts val="0"/>
              </a:spcBef>
              <a:spcAft>
                <a:spcPts val="0"/>
              </a:spcAft>
              <a:buSzPts val="1100"/>
              <a:buAutoNum type="arabicPeriod"/>
            </a:pPr>
            <a:r>
              <a:rPr lang="en-GB" sz="1100" dirty="0">
                <a:solidFill>
                  <a:schemeClr val="dk1"/>
                </a:solidFill>
              </a:rPr>
              <a:t>Values in Action: Ask students to choose a value and research examples of people who embody that value in their work or personal life. Encourage them to think about how the value is demonstrated in their actions and </a:t>
            </a:r>
            <a:r>
              <a:rPr lang="en-GB" sz="1100" dirty="0" err="1">
                <a:solidFill>
                  <a:schemeClr val="dk1"/>
                </a:solidFill>
              </a:rPr>
              <a:t>behavior</a:t>
            </a:r>
            <a:r>
              <a:rPr lang="en-GB" sz="1100" dirty="0">
                <a:solidFill>
                  <a:schemeClr val="dk1"/>
                </a:solidFill>
              </a:rPr>
              <a:t>. This activity can help students understand the practical application of values in real-life situations. Fred is a great example of this. </a:t>
            </a:r>
            <a:endParaRPr sz="1100" dirty="0">
              <a:solidFill>
                <a:schemeClr val="dk1"/>
              </a:solidFill>
            </a:endParaRPr>
          </a:p>
          <a:p>
            <a:pPr marL="685800" lvl="0" indent="-228600" algn="l" rtl="0">
              <a:spcBef>
                <a:spcPts val="0"/>
              </a:spcBef>
              <a:spcAft>
                <a:spcPts val="0"/>
              </a:spcAft>
              <a:buFont typeface="+mj-lt"/>
              <a:buAutoNum type="arabicPeriod"/>
            </a:pPr>
            <a:endParaRPr sz="1100" dirty="0">
              <a:solidFill>
                <a:schemeClr val="dk1"/>
              </a:solidFill>
            </a:endParaRPr>
          </a:p>
          <a:p>
            <a:pPr marL="457200" lvl="0" indent="-298450" algn="l" rtl="0">
              <a:spcBef>
                <a:spcPts val="0"/>
              </a:spcBef>
              <a:spcAft>
                <a:spcPts val="0"/>
              </a:spcAft>
              <a:buSzPts val="1100"/>
              <a:buAutoNum type="arabicPeriod"/>
            </a:pPr>
            <a:r>
              <a:rPr lang="en-GB" sz="1100" dirty="0">
                <a:solidFill>
                  <a:schemeClr val="dk1"/>
                </a:solidFill>
              </a:rPr>
              <a:t>Values Discussion: Choose a value and ask students to share their personal experiences or observations of how the value is demonstrated in society. Encourage them to reflect on how the value has impacted their own lives and how they can embody the value in their own </a:t>
            </a:r>
            <a:r>
              <a:rPr lang="en-GB" sz="1100" dirty="0" err="1">
                <a:solidFill>
                  <a:schemeClr val="dk1"/>
                </a:solidFill>
              </a:rPr>
              <a:t>behavior</a:t>
            </a:r>
            <a:r>
              <a:rPr lang="en-GB" sz="1100" dirty="0">
                <a:solidFill>
                  <a:schemeClr val="dk1"/>
                </a:solidFill>
              </a:rPr>
              <a:t>. This activity can help students develop their communication skills and engage in a thoughtful discussion about values.</a:t>
            </a:r>
            <a:endParaRPr sz="11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6"/>
          <p:cNvSpPr txBox="1"/>
          <p:nvPr/>
        </p:nvSpPr>
        <p:spPr>
          <a:xfrm>
            <a:off x="313800" y="324450"/>
            <a:ext cx="8516400" cy="4494600"/>
          </a:xfrm>
          <a:prstGeom prst="rect">
            <a:avLst/>
          </a:prstGeom>
          <a:noFill/>
          <a:ln w="38100" cap="flat" cmpd="sng">
            <a:solidFill>
              <a:srgbClr val="EE6C3A"/>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endParaRPr>
              <a:latin typeface="Roboto"/>
              <a:ea typeface="Roboto"/>
              <a:cs typeface="Roboto"/>
              <a:sym typeface="Roboto"/>
            </a:endParaRPr>
          </a:p>
        </p:txBody>
      </p:sp>
      <p:pic>
        <p:nvPicPr>
          <p:cNvPr id="5" name="Picture 4" descr="A logo for a company">
            <a:extLst>
              <a:ext uri="{FF2B5EF4-FFF2-40B4-BE49-F238E27FC236}">
                <a16:creationId xmlns:a16="http://schemas.microsoft.com/office/drawing/2014/main" id="{9FA6947C-4D94-C1CA-0D40-531D243D15EC}"/>
              </a:ext>
            </a:extLst>
          </p:cNvPr>
          <p:cNvPicPr>
            <a:picLocks noChangeAspect="1"/>
          </p:cNvPicPr>
          <p:nvPr/>
        </p:nvPicPr>
        <p:blipFill rotWithShape="1">
          <a:blip r:embed="rId3"/>
          <a:srcRect t="32610"/>
          <a:stretch/>
        </p:blipFill>
        <p:spPr>
          <a:xfrm>
            <a:off x="2957777" y="834293"/>
            <a:ext cx="3228446" cy="2175640"/>
          </a:xfrm>
          <a:prstGeom prst="rect">
            <a:avLst/>
          </a:prstGeom>
        </p:spPr>
      </p:pic>
      <p:sp>
        <p:nvSpPr>
          <p:cNvPr id="115" name="Google Shape;115;p26"/>
          <p:cNvSpPr txBox="1">
            <a:spLocks noGrp="1"/>
          </p:cNvSpPr>
          <p:nvPr>
            <p:ph type="body" idx="4294967295"/>
          </p:nvPr>
        </p:nvSpPr>
        <p:spPr>
          <a:xfrm>
            <a:off x="919500" y="2414713"/>
            <a:ext cx="7305000" cy="649500"/>
          </a:xfrm>
          <a:prstGeom prst="rect">
            <a:avLst/>
          </a:prstGeom>
        </p:spPr>
        <p:txBody>
          <a:bodyPr spcFirstLastPara="1" wrap="square" lIns="93500" tIns="93500" rIns="93500" bIns="93500" anchor="t" anchorCtr="0">
            <a:noAutofit/>
          </a:bodyPr>
          <a:lstStyle/>
          <a:p>
            <a:pPr marL="0" lvl="0" indent="0" algn="ctr" rtl="0">
              <a:spcBef>
                <a:spcPts val="0"/>
              </a:spcBef>
              <a:spcAft>
                <a:spcPts val="0"/>
              </a:spcAft>
              <a:buNone/>
            </a:pPr>
            <a:r>
              <a:rPr lang="en-GB" sz="3900" b="1" dirty="0">
                <a:solidFill>
                  <a:srgbClr val="000000"/>
                </a:solidFill>
                <a:latin typeface="Proxima Nova" panose="02000506030000020004" pitchFamily="2" charset="0"/>
                <a:ea typeface="Abel"/>
                <a:cs typeface="Abel"/>
                <a:sym typeface="Abel"/>
              </a:rPr>
              <a:t>What was Fred’s legacy?</a:t>
            </a:r>
          </a:p>
        </p:txBody>
      </p:sp>
      <p:sp>
        <p:nvSpPr>
          <p:cNvPr id="117" name="Google Shape;117;p26"/>
          <p:cNvSpPr txBox="1"/>
          <p:nvPr/>
        </p:nvSpPr>
        <p:spPr>
          <a:xfrm>
            <a:off x="2266049" y="1922113"/>
            <a:ext cx="46119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2000" b="1" dirty="0">
                <a:solidFill>
                  <a:srgbClr val="EE6C3A"/>
                </a:solidFill>
                <a:latin typeface="Proxima Nova" panose="02000506030000020004" pitchFamily="2" charset="0"/>
                <a:ea typeface="Roboto"/>
                <a:cs typeface="Roboto"/>
                <a:sym typeface="Roboto"/>
              </a:rPr>
              <a:t>Module 1 (Year 5 - 6)</a:t>
            </a:r>
            <a:endParaRPr sz="2000" b="1" dirty="0">
              <a:solidFill>
                <a:srgbClr val="EE6C3A"/>
              </a:solidFill>
              <a:latin typeface="Proxima Nova" panose="02000506030000020004" pitchFamily="2" charset="0"/>
              <a:ea typeface="Roboto"/>
              <a:cs typeface="Roboto"/>
              <a:sym typeface="Roboto"/>
            </a:endParaRPr>
          </a:p>
        </p:txBody>
      </p:sp>
    </p:spTree>
    <p:extLst>
      <p:ext uri="{BB962C8B-B14F-4D97-AF65-F5344CB8AC3E}">
        <p14:creationId xmlns:p14="http://schemas.microsoft.com/office/powerpoint/2010/main" val="2551988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9"/>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38" name="Google Shape;238;p39"/>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39" name="Google Shape;239;p39"/>
          <p:cNvSpPr txBox="1">
            <a:spLocks noGrp="1"/>
          </p:cNvSpPr>
          <p:nvPr>
            <p:ph type="body" idx="1"/>
          </p:nvPr>
        </p:nvSpPr>
        <p:spPr>
          <a:xfrm>
            <a:off x="2143110" y="1473500"/>
            <a:ext cx="5867400" cy="3158700"/>
          </a:xfrm>
          <a:prstGeom prst="rect">
            <a:avLst/>
          </a:prstGeom>
          <a:noFill/>
          <a:ln>
            <a:noFill/>
          </a:ln>
        </p:spPr>
        <p:txBody>
          <a:bodyPr spcFirstLastPara="1" wrap="square" lIns="68575" tIns="34275" rIns="68575" bIns="34275" anchor="t" anchorCtr="0">
            <a:normAutofit/>
          </a:bodyPr>
          <a:lstStyle/>
          <a:p>
            <a:pPr marL="0" lvl="2" indent="0" algn="l" rtl="0">
              <a:lnSpc>
                <a:spcPct val="115000"/>
              </a:lnSpc>
              <a:spcBef>
                <a:spcPts val="400"/>
              </a:spcBef>
              <a:spcAft>
                <a:spcPts val="0"/>
              </a:spcAft>
              <a:buNone/>
            </a:pPr>
            <a:r>
              <a:rPr lang="en-GB" dirty="0">
                <a:solidFill>
                  <a:schemeClr val="dk1"/>
                </a:solidFill>
              </a:rPr>
              <a:t>Pretend you have a container that you are going to use as a time capsule. </a:t>
            </a:r>
            <a:r>
              <a:rPr lang="en-GB" b="1" dirty="0">
                <a:solidFill>
                  <a:schemeClr val="dk1"/>
                </a:solidFill>
              </a:rPr>
              <a:t>Write or draw what you will put into your time capsule. </a:t>
            </a:r>
            <a:r>
              <a:rPr lang="en-GB" dirty="0">
                <a:solidFill>
                  <a:schemeClr val="dk1"/>
                </a:solidFill>
              </a:rPr>
              <a:t>Think about things that are important to you. </a:t>
            </a:r>
            <a:endParaRPr dirty="0">
              <a:solidFill>
                <a:schemeClr val="dk1"/>
              </a:solidFill>
            </a:endParaRPr>
          </a:p>
          <a:p>
            <a:pPr marL="0" lvl="2" indent="0" algn="l" rtl="0">
              <a:lnSpc>
                <a:spcPct val="115000"/>
              </a:lnSpc>
              <a:spcBef>
                <a:spcPts val="400"/>
              </a:spcBef>
              <a:spcAft>
                <a:spcPts val="0"/>
              </a:spcAft>
              <a:buNone/>
            </a:pPr>
            <a:endParaRPr dirty="0">
              <a:solidFill>
                <a:schemeClr val="dk1"/>
              </a:solidFill>
            </a:endParaRPr>
          </a:p>
          <a:p>
            <a:pPr marL="0" lvl="2" indent="0" algn="l" rtl="0">
              <a:lnSpc>
                <a:spcPct val="115000"/>
              </a:lnSpc>
              <a:spcBef>
                <a:spcPts val="400"/>
              </a:spcBef>
              <a:spcAft>
                <a:spcPts val="0"/>
              </a:spcAft>
              <a:buNone/>
            </a:pPr>
            <a:r>
              <a:rPr lang="en-GB" dirty="0">
                <a:solidFill>
                  <a:schemeClr val="dk1"/>
                </a:solidFill>
              </a:rPr>
              <a:t>For example, </a:t>
            </a:r>
            <a:endParaRPr dirty="0">
              <a:solidFill>
                <a:schemeClr val="dk1"/>
              </a:solidFill>
            </a:endParaRPr>
          </a:p>
          <a:p>
            <a:pPr marL="457200" lvl="0" indent="-326231" algn="l" rtl="0">
              <a:lnSpc>
                <a:spcPct val="115000"/>
              </a:lnSpc>
              <a:spcBef>
                <a:spcPts val="800"/>
              </a:spcBef>
              <a:spcAft>
                <a:spcPts val="0"/>
              </a:spcAft>
              <a:buClr>
                <a:schemeClr val="dk1"/>
              </a:buClr>
              <a:buSzPct val="100000"/>
              <a:buChar char="●"/>
            </a:pPr>
            <a:r>
              <a:rPr lang="en-NZ" sz="1400" dirty="0"/>
              <a:t>Favourite book or toy			</a:t>
            </a:r>
          </a:p>
          <a:p>
            <a:pPr marL="457200" lvl="0" indent="-326231" algn="l" rtl="0">
              <a:lnSpc>
                <a:spcPct val="115000"/>
              </a:lnSpc>
              <a:spcBef>
                <a:spcPts val="0"/>
              </a:spcBef>
              <a:spcAft>
                <a:spcPts val="0"/>
              </a:spcAft>
              <a:buClr>
                <a:schemeClr val="dk1"/>
              </a:buClr>
              <a:buSzPct val="100000"/>
              <a:buChar char="●"/>
            </a:pPr>
            <a:r>
              <a:rPr lang="en-NZ" sz="1400" dirty="0"/>
              <a:t>Photograph of family or friends</a:t>
            </a:r>
          </a:p>
          <a:p>
            <a:pPr marL="457200" lvl="0" indent="-326231" algn="l" rtl="0">
              <a:lnSpc>
                <a:spcPct val="115000"/>
              </a:lnSpc>
              <a:spcBef>
                <a:spcPts val="0"/>
              </a:spcBef>
              <a:spcAft>
                <a:spcPts val="0"/>
              </a:spcAft>
              <a:buClr>
                <a:schemeClr val="dk1"/>
              </a:buClr>
              <a:buSzPct val="100000"/>
              <a:buChar char="●"/>
            </a:pPr>
            <a:r>
              <a:rPr lang="en-NZ" sz="1400" dirty="0"/>
              <a:t>A description of a special tradition or ceremony that is special to you and/or your family</a:t>
            </a:r>
          </a:p>
          <a:p>
            <a:pPr marL="457200" lvl="0" indent="-326231" algn="l" rtl="0">
              <a:lnSpc>
                <a:spcPct val="115000"/>
              </a:lnSpc>
              <a:spcBef>
                <a:spcPts val="0"/>
              </a:spcBef>
              <a:spcAft>
                <a:spcPts val="0"/>
              </a:spcAft>
              <a:buClr>
                <a:schemeClr val="dk1"/>
              </a:buClr>
              <a:buSzPct val="100000"/>
              <a:buChar char="●"/>
            </a:pPr>
            <a:r>
              <a:rPr lang="en-NZ" sz="1400" dirty="0"/>
              <a:t>A special recipe that has been passed down the generations</a:t>
            </a:r>
          </a:p>
          <a:p>
            <a:pPr marL="457200" lvl="0" indent="-326231" algn="l" rtl="0">
              <a:lnSpc>
                <a:spcPct val="115000"/>
              </a:lnSpc>
              <a:spcBef>
                <a:spcPts val="0"/>
              </a:spcBef>
              <a:spcAft>
                <a:spcPts val="0"/>
              </a:spcAft>
              <a:buClr>
                <a:schemeClr val="dk1"/>
              </a:buClr>
              <a:buSzPct val="100000"/>
              <a:buChar char="●"/>
            </a:pPr>
            <a:r>
              <a:rPr lang="en-NZ" sz="1400" dirty="0"/>
              <a:t>A family member who taught you a lot of things</a:t>
            </a:r>
          </a:p>
        </p:txBody>
      </p:sp>
      <p:sp>
        <p:nvSpPr>
          <p:cNvPr id="240" name="Google Shape;240;p39"/>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Starter:</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sz="3133" b="1"/>
              <a:t>Time Capsule </a:t>
            </a:r>
            <a:endParaRPr sz="3133"/>
          </a:p>
        </p:txBody>
      </p:sp>
      <p:pic>
        <p:nvPicPr>
          <p:cNvPr id="241" name="Google Shape;241;p39"/>
          <p:cNvPicPr preferRelativeResize="0"/>
          <p:nvPr/>
        </p:nvPicPr>
        <p:blipFill>
          <a:blip r:embed="rId4">
            <a:alphaModFix/>
          </a:blip>
          <a:stretch>
            <a:fillRect/>
          </a:stretch>
        </p:blipFill>
        <p:spPr>
          <a:xfrm>
            <a:off x="724325" y="1619350"/>
            <a:ext cx="1211900" cy="10750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40"/>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48" name="Google Shape;248;p40"/>
          <p:cNvSpPr txBox="1">
            <a:spLocks noGrp="1"/>
          </p:cNvSpPr>
          <p:nvPr>
            <p:ph type="title"/>
          </p:nvPr>
        </p:nvSpPr>
        <p:spPr>
          <a:xfrm>
            <a:off x="628650" y="577200"/>
            <a:ext cx="49110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Activity 1:</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sz="3133" b="1"/>
              <a:t>What is a legacy?</a:t>
            </a:r>
            <a:endParaRPr sz="3133"/>
          </a:p>
        </p:txBody>
      </p:sp>
      <p:pic>
        <p:nvPicPr>
          <p:cNvPr id="249" name="Google Shape;249;p40"/>
          <p:cNvPicPr preferRelativeResize="0"/>
          <p:nvPr/>
        </p:nvPicPr>
        <p:blipFill rotWithShape="1">
          <a:blip r:embed="rId4">
            <a:alphaModFix/>
          </a:blip>
          <a:srcRect t="13354" b="11367"/>
          <a:stretch/>
        </p:blipFill>
        <p:spPr>
          <a:xfrm>
            <a:off x="1216474" y="1856000"/>
            <a:ext cx="6711051" cy="26942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1"/>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56" name="Google Shape;256;p41"/>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57" name="Google Shape;257;p41"/>
          <p:cNvSpPr txBox="1">
            <a:spLocks noGrp="1"/>
          </p:cNvSpPr>
          <p:nvPr>
            <p:ph type="title"/>
          </p:nvPr>
        </p:nvSpPr>
        <p:spPr>
          <a:xfrm>
            <a:off x="476250" y="7510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Video Quiz Questions</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r>
              <a:rPr lang="en-GB" sz="3133" b="1"/>
              <a:t>Creating the Fred Hollows Foundation</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58" name="Google Shape;258;p41"/>
          <p:cNvSpPr txBox="1"/>
          <p:nvPr/>
        </p:nvSpPr>
        <p:spPr>
          <a:xfrm>
            <a:off x="4042522" y="1627900"/>
            <a:ext cx="4140300" cy="203129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400" dirty="0"/>
              <a:t>Watch this four minute video. </a:t>
            </a:r>
            <a:endParaRPr sz="2400" dirty="0"/>
          </a:p>
          <a:p>
            <a:pPr marL="0" lvl="0" indent="0" algn="l" rtl="0">
              <a:spcBef>
                <a:spcPts val="0"/>
              </a:spcBef>
              <a:spcAft>
                <a:spcPts val="0"/>
              </a:spcAft>
              <a:buNone/>
            </a:pPr>
            <a:endParaRPr sz="2400" dirty="0"/>
          </a:p>
          <a:p>
            <a:pPr marL="0" lvl="0" indent="0" algn="l" rtl="0">
              <a:spcBef>
                <a:spcPts val="0"/>
              </a:spcBef>
              <a:spcAft>
                <a:spcPts val="0"/>
              </a:spcAft>
              <a:buNone/>
            </a:pPr>
            <a:r>
              <a:rPr lang="en-GB" sz="2400" dirty="0"/>
              <a:t>Create four questions from the video that you will use to test your neighbour. </a:t>
            </a:r>
            <a:endParaRPr sz="2400" dirty="0"/>
          </a:p>
        </p:txBody>
      </p:sp>
      <p:pic>
        <p:nvPicPr>
          <p:cNvPr id="259" name="Google Shape;259;p41" descr="25 years ago, we lost a Kiwi legend. &#10;&#10;The Fred Hollows Foundation now works in more than 25 countries and has restored sight to over two million people worldwide. This has been achieved with the overwhelming support of our donors. Like Fred, we’re deeply committed to ending avoidable blindness. Four out of five people who are blind don’t need to be, and while we’ve achieved so much, we still have a long way to go.&#10;&#10;Fred wouldn’t have stopped until he put an end to avoidable blindness, and neither will we. We continue to train eye doctors and nurses, raise money for essential equipment and medical facilities, and perform eye surgeries just like the ones Fred himself performed over 30 years ago.&#10;&#10;We're restoring sight and restoring lives. After their eyesight is saved patients are able to return to work or school and provide for their families. Fred believed that good eye care was the right of everybody and it’s with his ethos in mind that we won't hold back until we end avoidable blindness in the Pacific.&#10;&#10;Follow Fred on the web 🔊&#10;&#10;Facebook → http://bit.ly/FHFNZ-Facebook &#10;Twitter → http://bit.ly/FHFNZ-Twitter&#10;Instagram → http://bit.ly/FHFNZ-Instagram&#10;Youtube → http://bit.ly/FHFNZ-YouTube&#10;Google+ → http://bit.ly/FHFNZ-Google" title="Remembering Fred 25 Years On">
            <a:hlinkClick r:id="rId4"/>
          </p:cNvPr>
          <p:cNvPicPr preferRelativeResize="0"/>
          <p:nvPr/>
        </p:nvPicPr>
        <p:blipFill>
          <a:blip r:embed="rId5">
            <a:alphaModFix/>
          </a:blip>
          <a:stretch>
            <a:fillRect/>
          </a:stretch>
        </p:blipFill>
        <p:spPr>
          <a:xfrm>
            <a:off x="656850" y="1752240"/>
            <a:ext cx="3048000" cy="171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9"/>
                                        </p:tgtEl>
                                        <p:attrNameLst>
                                          <p:attrName>style.visibility</p:attrName>
                                        </p:attrNameLst>
                                      </p:cBhvr>
                                      <p:to>
                                        <p:strVal val="visible"/>
                                      </p:to>
                                    </p:set>
                                    <p:animEffect transition="in" filter="fade">
                                      <p:cBhvr>
                                        <p:cTn id="7" dur="1000"/>
                                        <p:tgtEl>
                                          <p:spTgt spid="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2"/>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266" name="Google Shape;266;p42"/>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67" name="Google Shape;267;p42"/>
          <p:cNvSpPr txBox="1">
            <a:spLocks noGrp="1"/>
          </p:cNvSpPr>
          <p:nvPr>
            <p:ph type="title"/>
          </p:nvPr>
        </p:nvSpPr>
        <p:spPr>
          <a:xfrm>
            <a:off x="476250" y="7510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Timeline Activity - Group Work</a:t>
            </a:r>
            <a:endParaRPr sz="1100"/>
          </a:p>
          <a:p>
            <a:pPr marL="0" lvl="0" indent="0" algn="l" rtl="0">
              <a:lnSpc>
                <a:spcPct val="90000"/>
              </a:lnSpc>
              <a:spcBef>
                <a:spcPts val="0"/>
              </a:spcBef>
              <a:spcAft>
                <a:spcPts val="0"/>
              </a:spcAft>
              <a:buClr>
                <a:schemeClr val="dk1"/>
              </a:buClr>
              <a:buSzPct val="218181"/>
              <a:buFont typeface="Calibri"/>
              <a:buNone/>
            </a:pPr>
            <a:endParaRPr sz="1100"/>
          </a:p>
          <a:p>
            <a:pPr marL="0" lvl="0" indent="0" algn="l" rtl="0">
              <a:lnSpc>
                <a:spcPct val="90000"/>
              </a:lnSpc>
              <a:spcBef>
                <a:spcPts val="0"/>
              </a:spcBef>
              <a:spcAft>
                <a:spcPts val="0"/>
              </a:spcAft>
              <a:buClr>
                <a:schemeClr val="dk1"/>
              </a:buClr>
              <a:buSzPct val="76595"/>
              <a:buFont typeface="Calibri"/>
              <a:buNone/>
            </a:pPr>
            <a:r>
              <a:rPr lang="en-GB" sz="3133" b="1"/>
              <a:t>The Fred Hollows Legacy</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68" name="Google Shape;268;p42"/>
          <p:cNvSpPr txBox="1"/>
          <p:nvPr/>
        </p:nvSpPr>
        <p:spPr>
          <a:xfrm>
            <a:off x="476250" y="1557562"/>
            <a:ext cx="6307888" cy="172351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dirty="0"/>
              <a:t>Listen to the teacher’s instructions for creating a timeline on the life of Fred Hollows. </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GB" sz="2000" dirty="0"/>
              <a:t>This will help you show where and how this legacy developed. </a:t>
            </a:r>
            <a:endParaRPr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pic>
        <p:nvPicPr>
          <p:cNvPr id="273" name="Google Shape;273;p43"/>
          <p:cNvPicPr preferRelativeResize="0"/>
          <p:nvPr/>
        </p:nvPicPr>
        <p:blipFill rotWithShape="1">
          <a:blip r:embed="rId3">
            <a:alphaModFix/>
          </a:blip>
          <a:srcRect l="28371" t="30933" r="30083" b="16584"/>
          <a:stretch/>
        </p:blipFill>
        <p:spPr>
          <a:xfrm>
            <a:off x="1256213" y="215538"/>
            <a:ext cx="6631574" cy="471242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Google Shape;279;p44"/>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280" name="Google Shape;280;p44"/>
          <p:cNvSpPr txBox="1">
            <a:spLocks noGrp="1"/>
          </p:cNvSpPr>
          <p:nvPr>
            <p:ph type="title"/>
          </p:nvPr>
        </p:nvSpPr>
        <p:spPr>
          <a:xfrm>
            <a:off x="476250" y="674800"/>
            <a:ext cx="81186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Review Activities - Student or Teacher Choice</a:t>
            </a:r>
            <a:endParaRPr sz="1100"/>
          </a:p>
          <a:p>
            <a:pPr marL="0" lvl="0" indent="0" algn="l" rtl="0">
              <a:lnSpc>
                <a:spcPct val="90000"/>
              </a:lnSpc>
              <a:spcBef>
                <a:spcPts val="0"/>
              </a:spcBef>
              <a:spcAft>
                <a:spcPts val="0"/>
              </a:spcAft>
              <a:buClr>
                <a:schemeClr val="dk1"/>
              </a:buClr>
              <a:buSzPct val="242696"/>
              <a:buFont typeface="Calibri"/>
              <a:buNone/>
            </a:pPr>
            <a:endParaRPr sz="988"/>
          </a:p>
          <a:p>
            <a:pPr marL="0" lvl="0" indent="0" algn="l" rtl="0">
              <a:lnSpc>
                <a:spcPct val="90000"/>
              </a:lnSpc>
              <a:spcBef>
                <a:spcPts val="0"/>
              </a:spcBef>
              <a:spcAft>
                <a:spcPts val="0"/>
              </a:spcAft>
              <a:buClr>
                <a:schemeClr val="dk1"/>
              </a:buClr>
              <a:buSzPct val="79411"/>
              <a:buFont typeface="Calibri"/>
              <a:buNone/>
            </a:pPr>
            <a:r>
              <a:rPr lang="en-GB" sz="3022" b="1"/>
              <a:t>Leaving a Legacy</a:t>
            </a:r>
            <a:endParaRPr sz="3022" b="1"/>
          </a:p>
          <a:p>
            <a:pPr marL="0" lvl="0" indent="0" algn="l" rtl="0">
              <a:lnSpc>
                <a:spcPct val="90000"/>
              </a:lnSpc>
              <a:spcBef>
                <a:spcPts val="0"/>
              </a:spcBef>
              <a:spcAft>
                <a:spcPts val="0"/>
              </a:spcAft>
              <a:buClr>
                <a:schemeClr val="dk1"/>
              </a:buClr>
              <a:buSzPct val="76595"/>
              <a:buFont typeface="Calibri"/>
              <a:buNone/>
            </a:pPr>
            <a:endParaRPr sz="3133" b="1"/>
          </a:p>
        </p:txBody>
      </p:sp>
      <p:sp>
        <p:nvSpPr>
          <p:cNvPr id="281" name="Google Shape;281;p44"/>
          <p:cNvSpPr txBox="1"/>
          <p:nvPr/>
        </p:nvSpPr>
        <p:spPr>
          <a:xfrm>
            <a:off x="552450" y="1323100"/>
            <a:ext cx="8359500" cy="31392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600" dirty="0"/>
              <a:t>Think about your own legacies and what YOU want to leave behind. This can include personal goals, dreams, or achievements, as well as bigger issues they are passionate about making a difference for. What are different ways that you could create this legacy? </a:t>
            </a:r>
            <a:endParaRPr sz="1600" dirty="0"/>
          </a:p>
          <a:p>
            <a:pPr marL="0" lvl="0" indent="0" algn="l" rtl="0">
              <a:spcBef>
                <a:spcPts val="0"/>
              </a:spcBef>
              <a:spcAft>
                <a:spcPts val="0"/>
              </a:spcAft>
              <a:buNone/>
            </a:pPr>
            <a:endParaRPr sz="1600" dirty="0"/>
          </a:p>
          <a:p>
            <a:pPr marL="469900" lvl="0" indent="-342900" algn="l" rtl="0">
              <a:spcBef>
                <a:spcPts val="0"/>
              </a:spcBef>
              <a:spcAft>
                <a:spcPts val="0"/>
              </a:spcAft>
              <a:buSzPts val="1600"/>
              <a:buFont typeface="+mj-lt"/>
              <a:buAutoNum type="arabicPeriod"/>
            </a:pPr>
            <a:r>
              <a:rPr lang="en-GB" sz="1600" dirty="0"/>
              <a:t>Legacy Collage: Using a piece of poster card and a variety of magazines, newspapers, and other materials, create a collage that represents the legacy you want to leave behind. Include pictures, words, and phrases that represent your goals and dreams. </a:t>
            </a:r>
            <a:r>
              <a:rPr lang="en-GB" sz="1600" i="1" dirty="0"/>
              <a:t>Students can then share their work and explain what they hope to achieve in their lives. </a:t>
            </a:r>
            <a:endParaRPr sz="1600" i="1" dirty="0"/>
          </a:p>
          <a:p>
            <a:pPr marL="800100" lvl="0" indent="-342900" algn="l" rtl="0">
              <a:spcBef>
                <a:spcPts val="0"/>
              </a:spcBef>
              <a:spcAft>
                <a:spcPts val="0"/>
              </a:spcAft>
              <a:buFont typeface="+mj-lt"/>
              <a:buAutoNum type="arabicPeriod"/>
            </a:pPr>
            <a:endParaRPr sz="1600" dirty="0"/>
          </a:p>
          <a:p>
            <a:pPr marL="469900" lvl="0" indent="-342900" algn="l" rtl="0">
              <a:spcBef>
                <a:spcPts val="0"/>
              </a:spcBef>
              <a:spcAft>
                <a:spcPts val="0"/>
              </a:spcAft>
              <a:buSzPts val="1600"/>
              <a:buFont typeface="+mj-lt"/>
              <a:buAutoNum type="arabicPeriod"/>
            </a:pPr>
            <a:r>
              <a:rPr lang="en-GB" sz="1600" dirty="0"/>
              <a:t>Write a letter to the Fred Hollows Foundation NZ expressing your thoughts and feelings about Fred and and/or the Foundation’s </a:t>
            </a:r>
            <a:r>
              <a:rPr lang="en-GB" sz="1600"/>
              <a:t>legacy.</a:t>
            </a:r>
            <a:endParaRPr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8"/>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34" name="Google Shape;134;p28"/>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35" name="Google Shape;135;p28"/>
          <p:cNvSpPr txBox="1">
            <a:spLocks noGrp="1"/>
          </p:cNvSpPr>
          <p:nvPr>
            <p:ph type="body" idx="1"/>
          </p:nvPr>
        </p:nvSpPr>
        <p:spPr>
          <a:xfrm>
            <a:off x="4572000" y="1689125"/>
            <a:ext cx="3346101" cy="3097948"/>
          </a:xfrm>
          <a:prstGeom prst="rect">
            <a:avLst/>
          </a:prstGeom>
          <a:noFill/>
          <a:ln>
            <a:noFill/>
          </a:ln>
        </p:spPr>
        <p:txBody>
          <a:bodyPr spcFirstLastPara="1" wrap="square" lIns="68575" tIns="34275" rIns="68575" bIns="34275" anchor="t" anchorCtr="0">
            <a:normAutofit fontScale="92500" lnSpcReduction="20000"/>
          </a:bodyPr>
          <a:lstStyle/>
          <a:p>
            <a:pPr marL="457200" lvl="0" indent="-342385" algn="l" rtl="0">
              <a:lnSpc>
                <a:spcPct val="120000"/>
              </a:lnSpc>
              <a:spcBef>
                <a:spcPts val="800"/>
              </a:spcBef>
              <a:spcAft>
                <a:spcPts val="0"/>
              </a:spcAft>
              <a:buClr>
                <a:schemeClr val="dk1"/>
              </a:buClr>
              <a:buSzPct val="100000"/>
              <a:buAutoNum type="arabicPeriod"/>
            </a:pPr>
            <a:r>
              <a:rPr lang="en-GB" sz="2108" dirty="0">
                <a:solidFill>
                  <a:schemeClr val="dk1"/>
                </a:solidFill>
              </a:rPr>
              <a:t>Using the school values (or values you brainstorm as a class), conduct a survey to find out the answer to this question. </a:t>
            </a:r>
          </a:p>
          <a:p>
            <a:pPr marL="457200" lvl="0" indent="-342385" algn="l" rtl="0">
              <a:lnSpc>
                <a:spcPct val="120000"/>
              </a:lnSpc>
              <a:spcBef>
                <a:spcPts val="800"/>
              </a:spcBef>
              <a:spcAft>
                <a:spcPts val="0"/>
              </a:spcAft>
              <a:buClr>
                <a:schemeClr val="dk1"/>
              </a:buClr>
              <a:buSzPct val="100000"/>
              <a:buAutoNum type="arabicPeriod"/>
            </a:pPr>
            <a:r>
              <a:rPr lang="en-GB" sz="2108" dirty="0">
                <a:solidFill>
                  <a:schemeClr val="dk1"/>
                </a:solidFill>
              </a:rPr>
              <a:t>Use your post-it note to vote for which one you think is the most important one. </a:t>
            </a:r>
            <a:endParaRPr sz="2108" dirty="0">
              <a:solidFill>
                <a:schemeClr val="dk1"/>
              </a:solidFill>
            </a:endParaRPr>
          </a:p>
        </p:txBody>
      </p:sp>
      <p:sp>
        <p:nvSpPr>
          <p:cNvPr id="136" name="Google Shape;136;p28"/>
          <p:cNvSpPr txBox="1">
            <a:spLocks noGrp="1"/>
          </p:cNvSpPr>
          <p:nvPr>
            <p:ph type="title"/>
          </p:nvPr>
        </p:nvSpPr>
        <p:spPr>
          <a:xfrm>
            <a:off x="628650" y="760081"/>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Survey and Graphing</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endParaRPr sz="1100"/>
          </a:p>
          <a:p>
            <a:pPr marL="0" lvl="0" indent="0" algn="l" rtl="0">
              <a:lnSpc>
                <a:spcPct val="90000"/>
              </a:lnSpc>
              <a:spcBef>
                <a:spcPts val="0"/>
              </a:spcBef>
              <a:spcAft>
                <a:spcPts val="0"/>
              </a:spcAft>
              <a:buClr>
                <a:schemeClr val="dk1"/>
              </a:buClr>
              <a:buSzPct val="76595"/>
              <a:buFont typeface="Calibri"/>
              <a:buNone/>
            </a:pPr>
            <a:r>
              <a:rPr lang="en-GB" b="1"/>
              <a:t>What is the most important school value?</a:t>
            </a:r>
            <a:endParaRPr sz="3133" b="1"/>
          </a:p>
          <a:p>
            <a:pPr marL="0" lvl="0" indent="0" algn="l" rtl="0">
              <a:lnSpc>
                <a:spcPct val="90000"/>
              </a:lnSpc>
              <a:spcBef>
                <a:spcPts val="0"/>
              </a:spcBef>
              <a:spcAft>
                <a:spcPts val="0"/>
              </a:spcAft>
              <a:buClr>
                <a:schemeClr val="dk1"/>
              </a:buClr>
              <a:buSzPct val="76595"/>
              <a:buFont typeface="Calibri"/>
              <a:buNone/>
            </a:pPr>
            <a:endParaRPr sz="3133" b="1"/>
          </a:p>
        </p:txBody>
      </p:sp>
      <p:pic>
        <p:nvPicPr>
          <p:cNvPr id="137" name="Google Shape;137;p28"/>
          <p:cNvPicPr preferRelativeResize="0"/>
          <p:nvPr/>
        </p:nvPicPr>
        <p:blipFill>
          <a:blip r:embed="rId4">
            <a:alphaModFix/>
          </a:blip>
          <a:stretch>
            <a:fillRect/>
          </a:stretch>
        </p:blipFill>
        <p:spPr>
          <a:xfrm>
            <a:off x="845825" y="1941425"/>
            <a:ext cx="3528798" cy="23643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7"/>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24" name="Google Shape;124;p27"/>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25" name="Google Shape;125;p27"/>
          <p:cNvSpPr txBox="1">
            <a:spLocks noGrp="1"/>
          </p:cNvSpPr>
          <p:nvPr>
            <p:ph type="body" idx="1"/>
          </p:nvPr>
        </p:nvSpPr>
        <p:spPr>
          <a:xfrm>
            <a:off x="2532800" y="1627625"/>
            <a:ext cx="5070000" cy="2783400"/>
          </a:xfrm>
          <a:prstGeom prst="rect">
            <a:avLst/>
          </a:prstGeom>
          <a:noFill/>
          <a:ln>
            <a:noFill/>
          </a:ln>
        </p:spPr>
        <p:txBody>
          <a:bodyPr spcFirstLastPara="1" wrap="square" lIns="68575" tIns="34275" rIns="68575" bIns="34275" anchor="t" anchorCtr="0">
            <a:normAutofit fontScale="85000" lnSpcReduction="10000"/>
          </a:bodyPr>
          <a:lstStyle/>
          <a:p>
            <a:pPr marL="0" lvl="2" indent="0" algn="l" rtl="0">
              <a:spcBef>
                <a:spcPts val="400"/>
              </a:spcBef>
              <a:spcAft>
                <a:spcPts val="0"/>
              </a:spcAft>
              <a:buNone/>
            </a:pPr>
            <a:r>
              <a:rPr lang="en-GB" sz="2300" dirty="0">
                <a:solidFill>
                  <a:schemeClr val="dk1"/>
                </a:solidFill>
              </a:rPr>
              <a:t>Walk around the room and find classmates who demonstrate the values shown. </a:t>
            </a:r>
            <a:endParaRPr sz="2300" dirty="0">
              <a:solidFill>
                <a:schemeClr val="dk1"/>
              </a:solidFill>
            </a:endParaRPr>
          </a:p>
          <a:p>
            <a:pPr marL="0" lvl="2" indent="0" algn="l" rtl="0">
              <a:spcBef>
                <a:spcPts val="400"/>
              </a:spcBef>
              <a:spcAft>
                <a:spcPts val="0"/>
              </a:spcAft>
              <a:buNone/>
            </a:pPr>
            <a:endParaRPr sz="2300" dirty="0">
              <a:solidFill>
                <a:schemeClr val="dk1"/>
              </a:solidFill>
            </a:endParaRPr>
          </a:p>
          <a:p>
            <a:pPr marL="0" lvl="2" indent="0" algn="l" rtl="0">
              <a:spcBef>
                <a:spcPts val="400"/>
              </a:spcBef>
              <a:spcAft>
                <a:spcPts val="0"/>
              </a:spcAft>
              <a:buNone/>
            </a:pPr>
            <a:r>
              <a:rPr lang="en-GB" sz="2300" dirty="0">
                <a:solidFill>
                  <a:schemeClr val="dk1"/>
                </a:solidFill>
              </a:rPr>
              <a:t>When you find someone who you believe shows the value in the things that they do, or how they behave, get them to sign the square. </a:t>
            </a:r>
            <a:endParaRPr sz="2300" dirty="0">
              <a:solidFill>
                <a:schemeClr val="dk1"/>
              </a:solidFill>
            </a:endParaRPr>
          </a:p>
          <a:p>
            <a:pPr marL="0" lvl="2" indent="0" algn="l" rtl="0">
              <a:spcBef>
                <a:spcPts val="400"/>
              </a:spcBef>
              <a:spcAft>
                <a:spcPts val="0"/>
              </a:spcAft>
              <a:buNone/>
            </a:pPr>
            <a:endParaRPr sz="2300" dirty="0">
              <a:solidFill>
                <a:schemeClr val="dk1"/>
              </a:solidFill>
            </a:endParaRPr>
          </a:p>
          <a:p>
            <a:pPr marL="0" lvl="2" indent="0" algn="l" rtl="0">
              <a:spcBef>
                <a:spcPts val="400"/>
              </a:spcBef>
              <a:spcAft>
                <a:spcPts val="0"/>
              </a:spcAft>
              <a:buNone/>
            </a:pPr>
            <a:r>
              <a:rPr lang="en-GB" sz="2300" dirty="0">
                <a:solidFill>
                  <a:schemeClr val="dk1"/>
                </a:solidFill>
              </a:rPr>
              <a:t>The first student to get a full row or column of signed squares wins.</a:t>
            </a:r>
            <a:endParaRPr sz="2300" dirty="0">
              <a:solidFill>
                <a:schemeClr val="dk1"/>
              </a:solidFill>
            </a:endParaRPr>
          </a:p>
          <a:p>
            <a:pPr marL="0" lvl="2" indent="0" algn="l" rtl="0">
              <a:spcBef>
                <a:spcPts val="400"/>
              </a:spcBef>
              <a:spcAft>
                <a:spcPts val="0"/>
              </a:spcAft>
              <a:buNone/>
            </a:pPr>
            <a:endParaRPr sz="2300" dirty="0">
              <a:solidFill>
                <a:schemeClr val="dk1"/>
              </a:solidFill>
            </a:endParaRPr>
          </a:p>
        </p:txBody>
      </p:sp>
      <p:sp>
        <p:nvSpPr>
          <p:cNvPr id="126" name="Google Shape;126;p27"/>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Starter</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br>
              <a:rPr lang="en-GB"/>
            </a:br>
            <a:r>
              <a:rPr lang="en-GB" sz="3133" b="1"/>
              <a:t>Values Bingo!</a:t>
            </a:r>
            <a:endParaRPr sz="3133"/>
          </a:p>
        </p:txBody>
      </p:sp>
      <p:pic>
        <p:nvPicPr>
          <p:cNvPr id="127" name="Google Shape;127;p27"/>
          <p:cNvPicPr preferRelativeResize="0"/>
          <p:nvPr/>
        </p:nvPicPr>
        <p:blipFill>
          <a:blip r:embed="rId4">
            <a:alphaModFix/>
          </a:blip>
          <a:stretch>
            <a:fillRect/>
          </a:stretch>
        </p:blipFill>
        <p:spPr>
          <a:xfrm>
            <a:off x="628649" y="1627624"/>
            <a:ext cx="1904150" cy="1904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9"/>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44" name="Google Shape;144;p29"/>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45" name="Google Shape;145;p29"/>
          <p:cNvSpPr txBox="1">
            <a:spLocks noGrp="1"/>
          </p:cNvSpPr>
          <p:nvPr>
            <p:ph type="body" idx="1"/>
          </p:nvPr>
        </p:nvSpPr>
        <p:spPr>
          <a:xfrm>
            <a:off x="4230572" y="1656221"/>
            <a:ext cx="3767100" cy="3083400"/>
          </a:xfrm>
          <a:prstGeom prst="rect">
            <a:avLst/>
          </a:prstGeom>
          <a:noFill/>
          <a:ln>
            <a:noFill/>
          </a:ln>
        </p:spPr>
        <p:txBody>
          <a:bodyPr spcFirstLastPara="1" wrap="square" lIns="68575" tIns="34275" rIns="68575" bIns="34275" anchor="t" anchorCtr="0">
            <a:normAutofit/>
          </a:bodyPr>
          <a:lstStyle/>
          <a:p>
            <a:pPr marL="457200" lvl="0" indent="-335280" algn="l" rtl="0">
              <a:lnSpc>
                <a:spcPct val="100000"/>
              </a:lnSpc>
              <a:spcBef>
                <a:spcPts val="800"/>
              </a:spcBef>
              <a:spcAft>
                <a:spcPts val="0"/>
              </a:spcAft>
              <a:buClr>
                <a:schemeClr val="dk1"/>
              </a:buClr>
              <a:buSzPct val="100000"/>
              <a:buAutoNum type="arabicPeriod"/>
            </a:pPr>
            <a:r>
              <a:rPr lang="en-GB" sz="2000" dirty="0">
                <a:solidFill>
                  <a:schemeClr val="dk1"/>
                </a:solidFill>
              </a:rPr>
              <a:t>What was Fred’s job?</a:t>
            </a:r>
            <a:endParaRPr sz="2000" dirty="0">
              <a:solidFill>
                <a:schemeClr val="dk1"/>
              </a:solidFill>
            </a:endParaRPr>
          </a:p>
          <a:p>
            <a:pPr marL="457200" lvl="0" indent="-335280" algn="l" rtl="0">
              <a:lnSpc>
                <a:spcPct val="100000"/>
              </a:lnSpc>
              <a:spcBef>
                <a:spcPts val="800"/>
              </a:spcBef>
              <a:spcAft>
                <a:spcPts val="0"/>
              </a:spcAft>
              <a:buClr>
                <a:schemeClr val="dk1"/>
              </a:buClr>
              <a:buSzPct val="100000"/>
              <a:buAutoNum type="arabicPeriod"/>
            </a:pPr>
            <a:r>
              <a:rPr lang="en-GB" sz="2000" dirty="0">
                <a:solidFill>
                  <a:schemeClr val="dk1"/>
                </a:solidFill>
              </a:rPr>
              <a:t>How did he help others?</a:t>
            </a:r>
            <a:endParaRPr sz="2000" dirty="0">
              <a:solidFill>
                <a:schemeClr val="dk1"/>
              </a:solidFill>
            </a:endParaRPr>
          </a:p>
          <a:p>
            <a:pPr marL="457200" lvl="0" indent="-335280" algn="l" rtl="0">
              <a:lnSpc>
                <a:spcPct val="100000"/>
              </a:lnSpc>
              <a:spcBef>
                <a:spcPts val="800"/>
              </a:spcBef>
              <a:spcAft>
                <a:spcPts val="0"/>
              </a:spcAft>
              <a:buClr>
                <a:schemeClr val="dk1"/>
              </a:buClr>
              <a:buSzPct val="100000"/>
              <a:buAutoNum type="arabicPeriod"/>
            </a:pPr>
            <a:r>
              <a:rPr lang="en-GB" sz="2000" dirty="0">
                <a:solidFill>
                  <a:schemeClr val="dk1"/>
                </a:solidFill>
              </a:rPr>
              <a:t>Why did he want to help others?</a:t>
            </a:r>
            <a:endParaRPr sz="2000" dirty="0">
              <a:solidFill>
                <a:schemeClr val="dk1"/>
              </a:solidFill>
            </a:endParaRPr>
          </a:p>
          <a:p>
            <a:pPr marL="457200" lvl="0" indent="-335280" algn="l" rtl="0">
              <a:lnSpc>
                <a:spcPct val="100000"/>
              </a:lnSpc>
              <a:spcBef>
                <a:spcPts val="800"/>
              </a:spcBef>
              <a:spcAft>
                <a:spcPts val="0"/>
              </a:spcAft>
              <a:buClr>
                <a:schemeClr val="dk1"/>
              </a:buClr>
              <a:buSzPct val="100000"/>
              <a:buAutoNum type="arabicPeriod"/>
            </a:pPr>
            <a:r>
              <a:rPr lang="en-GB" sz="2000" dirty="0">
                <a:solidFill>
                  <a:schemeClr val="dk1"/>
                </a:solidFill>
              </a:rPr>
              <a:t>What school value do you think Fred shows?</a:t>
            </a:r>
            <a:endParaRPr sz="2000" dirty="0">
              <a:solidFill>
                <a:schemeClr val="dk1"/>
              </a:solidFill>
            </a:endParaRPr>
          </a:p>
        </p:txBody>
      </p:sp>
      <p:sp>
        <p:nvSpPr>
          <p:cNvPr id="146" name="Google Shape;146;p29"/>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2400"/>
              <a:buFont typeface="Calibri"/>
              <a:buNone/>
            </a:pPr>
            <a:r>
              <a:rPr lang="en-GB" sz="2400" b="1">
                <a:solidFill>
                  <a:srgbClr val="9DBCB4"/>
                </a:solidFill>
              </a:rPr>
              <a:t>Activity 1:</a:t>
            </a:r>
            <a:endParaRPr sz="2400" b="1"/>
          </a:p>
          <a:p>
            <a:pPr marL="0" lvl="0" indent="0" algn="l" rtl="0">
              <a:lnSpc>
                <a:spcPct val="90000"/>
              </a:lnSpc>
              <a:spcBef>
                <a:spcPts val="0"/>
              </a:spcBef>
              <a:spcAft>
                <a:spcPts val="0"/>
              </a:spcAft>
              <a:buClr>
                <a:schemeClr val="dk1"/>
              </a:buClr>
              <a:buSzPts val="2400"/>
              <a:buFont typeface="Calibri"/>
              <a:buNone/>
            </a:pPr>
            <a:r>
              <a:rPr lang="en-GB" sz="1100"/>
              <a:t>  </a:t>
            </a:r>
            <a:br>
              <a:rPr lang="en-GB"/>
            </a:br>
            <a:r>
              <a:rPr lang="en-GB" sz="3133" b="1"/>
              <a:t>Who was Fred Hollows?</a:t>
            </a:r>
            <a:endParaRPr sz="3133"/>
          </a:p>
        </p:txBody>
      </p:sp>
      <p:pic>
        <p:nvPicPr>
          <p:cNvPr id="147" name="Google Shape;147;p29" descr="Meet Fred Hollows captures the story of one of New Zealand's greatest icons. It reveals that Fred was an ordinary boy who grew up to do extraordinary things. He spent his entire life fighting to end avoidable blindness and improving health services for Indigenous Australians. Thanks to Fred's efforts, millions of people around the world have been given the gift of sight. Fred is proof that one person can make a difference in the world. &#10;&#10;The Fred Hollows Foundation NZ would like to thank the following contributors for allowing us to use their photos and images in this film:&#10;&#10;Robert Pearce - Jonathon Chester - Steve Christo - Stephen Ellison - Dan Strachan - George Fetting - Colin Tounsend - Hugh Rutherford - David Broadbent - Peter Solness - Michael Amendolia&#10;&#10;Adam Spencer&#10;&#10;&quot;They Used to call it Sandy Blight - Nomad Films International&#10;&quot;For All The World To see&quot; - Ronin Films&#10;Channel 9 - 60 Minutes&#10;Channel 10 - Inside Edition&#10;Channel 9 - Sunday Program&#10;Tilganga Eye Centre&#10;The Hollows family&#10;Fairfax Photos&#10;Newspix&#10;&#10;Produced by Plump Films&#10;Modified by FHFNZ&#10;www.hollows.org.nz&#10;&#10;Voice over by Peter McIlwaine&#10;Music by Ella Rose &#10;http://www.ellarose-music.com/" title="Meet Fred Hollows - Legendary Kiwi Eye Doctor">
            <a:hlinkClick r:id="rId4"/>
          </p:cNvPr>
          <p:cNvPicPr preferRelativeResize="0"/>
          <p:nvPr/>
        </p:nvPicPr>
        <p:blipFill>
          <a:blip r:embed="rId5">
            <a:alphaModFix/>
          </a:blip>
          <a:stretch>
            <a:fillRect/>
          </a:stretch>
        </p:blipFill>
        <p:spPr>
          <a:xfrm>
            <a:off x="774075" y="1883025"/>
            <a:ext cx="2991125" cy="1682525"/>
          </a:xfrm>
          <a:prstGeom prst="rect">
            <a:avLst/>
          </a:prstGeom>
          <a:noFill/>
          <a:ln>
            <a:noFill/>
          </a:ln>
        </p:spPr>
      </p:pic>
      <p:pic>
        <p:nvPicPr>
          <p:cNvPr id="148" name="Google Shape;148;p29"/>
          <p:cNvPicPr preferRelativeResize="0"/>
          <p:nvPr/>
        </p:nvPicPr>
        <p:blipFill>
          <a:blip r:embed="rId6">
            <a:alphaModFix/>
          </a:blip>
          <a:stretch>
            <a:fillRect/>
          </a:stretch>
        </p:blipFill>
        <p:spPr>
          <a:xfrm>
            <a:off x="7524425" y="367647"/>
            <a:ext cx="1108500" cy="1108500"/>
          </a:xfrm>
          <a:prstGeom prst="rect">
            <a:avLst/>
          </a:prstGeom>
          <a:noFill/>
          <a:ln>
            <a:noFill/>
          </a:ln>
        </p:spPr>
      </p:pic>
      <p:sp>
        <p:nvSpPr>
          <p:cNvPr id="3" name="TextBox 2">
            <a:extLst>
              <a:ext uri="{FF2B5EF4-FFF2-40B4-BE49-F238E27FC236}">
                <a16:creationId xmlns:a16="http://schemas.microsoft.com/office/drawing/2014/main" id="{354CB9FE-59B0-37FB-1515-58DD31E0B7DE}"/>
              </a:ext>
            </a:extLst>
          </p:cNvPr>
          <p:cNvSpPr txBox="1"/>
          <p:nvPr/>
        </p:nvSpPr>
        <p:spPr>
          <a:xfrm>
            <a:off x="560338" y="3714447"/>
            <a:ext cx="4572000" cy="276999"/>
          </a:xfrm>
          <a:prstGeom prst="rect">
            <a:avLst/>
          </a:prstGeom>
          <a:noFill/>
        </p:spPr>
        <p:txBody>
          <a:bodyPr wrap="square">
            <a:spAutoFit/>
          </a:bodyPr>
          <a:lstStyle/>
          <a:p>
            <a:r>
              <a:rPr lang="en-NZ" sz="1200" dirty="0"/>
              <a:t>https://www.youtube.com/watch?v=gAIDNk0m4ig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fade">
                                      <p:cBhvr>
                                        <p:cTn id="7"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30"/>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55" name="Google Shape;155;p30"/>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56" name="Google Shape;156;p30"/>
          <p:cNvSpPr txBox="1">
            <a:spLocks noGrp="1"/>
          </p:cNvSpPr>
          <p:nvPr>
            <p:ph type="body" idx="1"/>
          </p:nvPr>
        </p:nvSpPr>
        <p:spPr>
          <a:xfrm>
            <a:off x="2239725" y="1573001"/>
            <a:ext cx="5731500" cy="3241500"/>
          </a:xfrm>
          <a:prstGeom prst="rect">
            <a:avLst/>
          </a:prstGeom>
          <a:noFill/>
          <a:ln>
            <a:noFill/>
          </a:ln>
        </p:spPr>
        <p:txBody>
          <a:bodyPr spcFirstLastPara="1" wrap="square" lIns="68575" tIns="34275" rIns="68575" bIns="34275" anchor="t" anchorCtr="0">
            <a:noAutofit/>
          </a:bodyPr>
          <a:lstStyle/>
          <a:p>
            <a:pPr marL="0" lvl="0" indent="0" algn="l" rtl="0">
              <a:lnSpc>
                <a:spcPct val="100000"/>
              </a:lnSpc>
              <a:spcBef>
                <a:spcPts val="800"/>
              </a:spcBef>
              <a:spcAft>
                <a:spcPts val="0"/>
              </a:spcAft>
              <a:buSzPts val="770"/>
              <a:buNone/>
            </a:pPr>
            <a:r>
              <a:rPr lang="en-GB" sz="1600" dirty="0">
                <a:solidFill>
                  <a:schemeClr val="dk1"/>
                </a:solidFill>
              </a:rPr>
              <a:t>As a class, you are going to create a special museum exhibit about the life and achievements of Fred Hollows. </a:t>
            </a:r>
            <a:endParaRPr sz="1600" dirty="0">
              <a:solidFill>
                <a:schemeClr val="dk1"/>
              </a:solidFill>
            </a:endParaRPr>
          </a:p>
          <a:p>
            <a:pPr marL="0" lvl="0" indent="0" algn="l" rtl="0">
              <a:lnSpc>
                <a:spcPct val="100000"/>
              </a:lnSpc>
              <a:spcBef>
                <a:spcPts val="800"/>
              </a:spcBef>
              <a:spcAft>
                <a:spcPts val="0"/>
              </a:spcAft>
              <a:buSzPts val="770"/>
              <a:buNone/>
            </a:pPr>
            <a:r>
              <a:rPr lang="en-GB" sz="1600" dirty="0">
                <a:solidFill>
                  <a:schemeClr val="dk1"/>
                </a:solidFill>
              </a:rPr>
              <a:t>In an exhibit, you can walk around and read a biography, and view artefacts and images explaining more about the events in a person’s life. </a:t>
            </a:r>
            <a:endParaRPr sz="1600" dirty="0">
              <a:solidFill>
                <a:schemeClr val="dk1"/>
              </a:solidFill>
            </a:endParaRPr>
          </a:p>
          <a:p>
            <a:pPr marL="0" lvl="0" indent="0" algn="l" rtl="0">
              <a:lnSpc>
                <a:spcPct val="100000"/>
              </a:lnSpc>
              <a:spcBef>
                <a:spcPts val="800"/>
              </a:spcBef>
              <a:spcAft>
                <a:spcPts val="0"/>
              </a:spcAft>
              <a:buSzPts val="770"/>
              <a:buNone/>
            </a:pPr>
            <a:r>
              <a:rPr lang="en-GB" sz="1600" dirty="0">
                <a:solidFill>
                  <a:schemeClr val="dk1"/>
                </a:solidFill>
              </a:rPr>
              <a:t>A </a:t>
            </a:r>
            <a:r>
              <a:rPr lang="en-GB" sz="1600" b="1" dirty="0">
                <a:solidFill>
                  <a:schemeClr val="dk1"/>
                </a:solidFill>
              </a:rPr>
              <a:t>biography</a:t>
            </a:r>
            <a:r>
              <a:rPr lang="en-GB" sz="1600" dirty="0">
                <a:solidFill>
                  <a:schemeClr val="dk1"/>
                </a:solidFill>
              </a:rPr>
              <a:t> is a story about someone's life, usually a famous person or someone who has accomplished great things. </a:t>
            </a:r>
            <a:endParaRPr sz="1600" dirty="0">
              <a:solidFill>
                <a:schemeClr val="dk1"/>
              </a:solidFill>
            </a:endParaRPr>
          </a:p>
          <a:p>
            <a:pPr marL="0" lvl="0" indent="0" algn="l" rtl="0">
              <a:lnSpc>
                <a:spcPct val="100000"/>
              </a:lnSpc>
              <a:spcBef>
                <a:spcPts val="800"/>
              </a:spcBef>
              <a:spcAft>
                <a:spcPts val="0"/>
              </a:spcAft>
              <a:buSzPts val="770"/>
              <a:buNone/>
            </a:pPr>
            <a:r>
              <a:rPr lang="en-GB" sz="1600" dirty="0">
                <a:solidFill>
                  <a:schemeClr val="dk1"/>
                </a:solidFill>
              </a:rPr>
              <a:t>An </a:t>
            </a:r>
            <a:r>
              <a:rPr lang="en-GB" sz="1600" b="1" dirty="0">
                <a:solidFill>
                  <a:schemeClr val="dk1"/>
                </a:solidFill>
              </a:rPr>
              <a:t>artefact </a:t>
            </a:r>
            <a:r>
              <a:rPr lang="en-GB" sz="1600" dirty="0">
                <a:solidFill>
                  <a:schemeClr val="dk1"/>
                </a:solidFill>
              </a:rPr>
              <a:t>is a special object that had importance to the person. </a:t>
            </a:r>
            <a:endParaRPr sz="1600" dirty="0">
              <a:solidFill>
                <a:schemeClr val="dk1"/>
              </a:solidFill>
            </a:endParaRPr>
          </a:p>
        </p:txBody>
      </p:sp>
      <p:sp>
        <p:nvSpPr>
          <p:cNvPr id="157" name="Google Shape;157;p30"/>
          <p:cNvSpPr txBox="1">
            <a:spLocks noGrp="1"/>
          </p:cNvSpPr>
          <p:nvPr>
            <p:ph type="title"/>
          </p:nvPr>
        </p:nvSpPr>
        <p:spPr>
          <a:xfrm>
            <a:off x="628650" y="424806"/>
            <a:ext cx="7886700" cy="9942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2: Museum Exhibit </a:t>
            </a:r>
            <a:endParaRPr sz="2400" b="1"/>
          </a:p>
          <a:p>
            <a:pPr marL="0" lvl="0" indent="0" algn="l" rtl="0">
              <a:lnSpc>
                <a:spcPct val="90000"/>
              </a:lnSpc>
              <a:spcBef>
                <a:spcPts val="0"/>
              </a:spcBef>
              <a:spcAft>
                <a:spcPts val="0"/>
              </a:spcAft>
              <a:buClr>
                <a:schemeClr val="dk1"/>
              </a:buClr>
              <a:buSzPct val="218181"/>
              <a:buFont typeface="Calibri"/>
              <a:buNone/>
            </a:pPr>
            <a:r>
              <a:rPr lang="en-GB" sz="1100"/>
              <a:t>  </a:t>
            </a:r>
            <a:br>
              <a:rPr lang="en-GB"/>
            </a:br>
            <a:r>
              <a:rPr lang="en-GB" sz="3133" b="1"/>
              <a:t>Who was Fred Hollows?</a:t>
            </a:r>
            <a:endParaRPr sz="3133"/>
          </a:p>
        </p:txBody>
      </p:sp>
      <p:pic>
        <p:nvPicPr>
          <p:cNvPr id="158" name="Google Shape;158;p30"/>
          <p:cNvPicPr preferRelativeResize="0"/>
          <p:nvPr/>
        </p:nvPicPr>
        <p:blipFill>
          <a:blip r:embed="rId4">
            <a:alphaModFix/>
          </a:blip>
          <a:stretch>
            <a:fillRect/>
          </a:stretch>
        </p:blipFill>
        <p:spPr>
          <a:xfrm>
            <a:off x="695114" y="1573001"/>
            <a:ext cx="1168675" cy="11686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2"/>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algn="ctr"/>
            <a:endParaRPr>
              <a:solidFill>
                <a:schemeClr val="lt1"/>
              </a:solidFill>
              <a:latin typeface="Calibri"/>
              <a:ea typeface="Calibri"/>
              <a:cs typeface="Calibri"/>
              <a:sym typeface="Calibri"/>
            </a:endParaRPr>
          </a:p>
        </p:txBody>
      </p:sp>
      <p:pic>
        <p:nvPicPr>
          <p:cNvPr id="174" name="Google Shape;174;p32"/>
          <p:cNvPicPr preferRelativeResize="0"/>
          <p:nvPr/>
        </p:nvPicPr>
        <p:blipFill rotWithShape="1">
          <a:blip r:embed="rId3">
            <a:alphaModFix/>
          </a:blip>
          <a:srcRect/>
          <a:stretch/>
        </p:blipFill>
        <p:spPr>
          <a:xfrm>
            <a:off x="319178" y="356428"/>
            <a:ext cx="8516427" cy="4506127"/>
          </a:xfrm>
          <a:prstGeom prst="rect">
            <a:avLst/>
          </a:prstGeom>
          <a:noFill/>
          <a:ln>
            <a:noFill/>
          </a:ln>
        </p:spPr>
      </p:pic>
      <p:sp>
        <p:nvSpPr>
          <p:cNvPr id="175" name="Google Shape;175;p32"/>
          <p:cNvSpPr txBox="1">
            <a:spLocks noGrp="1"/>
          </p:cNvSpPr>
          <p:nvPr>
            <p:ph type="title"/>
          </p:nvPr>
        </p:nvSpPr>
        <p:spPr>
          <a:xfrm>
            <a:off x="552450" y="674800"/>
            <a:ext cx="8207100" cy="724500"/>
          </a:xfrm>
          <a:prstGeom prst="rect">
            <a:avLst/>
          </a:prstGeom>
          <a:noFill/>
          <a:ln>
            <a:noFill/>
          </a:ln>
        </p:spPr>
        <p:txBody>
          <a:bodyPr spcFirstLastPara="1" vert="horz" wrap="square" lIns="68575" tIns="34275" rIns="68575" bIns="34275" rtlCol="0" anchor="ctr" anchorCtr="0">
            <a:normAutofit fontScale="90000"/>
          </a:bodyPr>
          <a:lstStyle/>
          <a:p>
            <a:pPr>
              <a:buSzPct val="100000"/>
            </a:pPr>
            <a:br>
              <a:rPr lang="en-GB" sz="2400" b="1" dirty="0">
                <a:solidFill>
                  <a:srgbClr val="9DBCB4"/>
                </a:solidFill>
              </a:rPr>
            </a:br>
            <a:r>
              <a:rPr lang="en-GB" sz="2400" b="1" dirty="0">
                <a:solidFill>
                  <a:srgbClr val="9DBCB4"/>
                </a:solidFill>
              </a:rPr>
              <a:t>Starter </a:t>
            </a:r>
            <a:endParaRPr sz="2400" b="1" dirty="0">
              <a:solidFill>
                <a:srgbClr val="9DBCB4"/>
              </a:solidFill>
            </a:endParaRPr>
          </a:p>
          <a:p>
            <a:pPr>
              <a:buSzPct val="284212"/>
            </a:pPr>
            <a:endParaRPr sz="844" b="1" dirty="0">
              <a:solidFill>
                <a:srgbClr val="9DBCB4"/>
              </a:solidFill>
            </a:endParaRPr>
          </a:p>
          <a:p>
            <a:pPr>
              <a:buSzPct val="76595"/>
            </a:pPr>
            <a:r>
              <a:rPr lang="en-GB" b="1" dirty="0"/>
              <a:t>Challenges of the World </a:t>
            </a:r>
            <a:endParaRPr sz="3133" b="1" i="1" dirty="0"/>
          </a:p>
          <a:p>
            <a:pPr>
              <a:buSzPct val="76595"/>
            </a:pPr>
            <a:endParaRPr sz="3133" b="1" dirty="0"/>
          </a:p>
        </p:txBody>
      </p:sp>
      <p:sp>
        <p:nvSpPr>
          <p:cNvPr id="176" name="Google Shape;176;p32"/>
          <p:cNvSpPr txBox="1"/>
          <p:nvPr/>
        </p:nvSpPr>
        <p:spPr>
          <a:xfrm>
            <a:off x="2405650" y="1695301"/>
            <a:ext cx="6094500" cy="2215961"/>
          </a:xfrm>
          <a:prstGeom prst="rect">
            <a:avLst/>
          </a:prstGeom>
          <a:noFill/>
          <a:ln>
            <a:noFill/>
          </a:ln>
        </p:spPr>
        <p:txBody>
          <a:bodyPr spcFirstLastPara="1" wrap="square" lIns="91425" tIns="91425" rIns="91425" bIns="91425" anchor="t" anchorCtr="0">
            <a:spAutoFit/>
          </a:bodyPr>
          <a:lstStyle/>
          <a:p>
            <a:r>
              <a:rPr lang="en-NZ" sz="2200" dirty="0">
                <a:solidFill>
                  <a:schemeClr val="dk1"/>
                </a:solidFill>
              </a:rPr>
              <a:t>What do you think basic needs are?</a:t>
            </a:r>
          </a:p>
          <a:p>
            <a:endParaRPr lang="en-NZ" sz="2200" dirty="0">
              <a:solidFill>
                <a:schemeClr val="dk1"/>
              </a:solidFill>
            </a:endParaRPr>
          </a:p>
          <a:p>
            <a:r>
              <a:rPr lang="en-NZ" sz="2200" dirty="0">
                <a:solidFill>
                  <a:schemeClr val="dk1"/>
                </a:solidFill>
              </a:rPr>
              <a:t>What do you think poverty means?</a:t>
            </a:r>
          </a:p>
          <a:p>
            <a:endParaRPr lang="en-NZ" sz="2200" dirty="0">
              <a:solidFill>
                <a:schemeClr val="dk1"/>
              </a:solidFill>
            </a:endParaRPr>
          </a:p>
          <a:p>
            <a:r>
              <a:rPr lang="en-NZ" sz="2200" dirty="0">
                <a:solidFill>
                  <a:schemeClr val="dk1"/>
                </a:solidFill>
              </a:rPr>
              <a:t>How do you think poverty and access to health services are connected?</a:t>
            </a:r>
            <a:endParaRPr lang="en-NZ" sz="2500" dirty="0"/>
          </a:p>
        </p:txBody>
      </p:sp>
      <p:pic>
        <p:nvPicPr>
          <p:cNvPr id="177" name="Google Shape;177;p32"/>
          <p:cNvPicPr preferRelativeResize="0"/>
          <p:nvPr/>
        </p:nvPicPr>
        <p:blipFill>
          <a:blip r:embed="rId4">
            <a:alphaModFix/>
          </a:blip>
          <a:stretch>
            <a:fillRect/>
          </a:stretch>
        </p:blipFill>
        <p:spPr>
          <a:xfrm>
            <a:off x="682825" y="1695301"/>
            <a:ext cx="1550850" cy="1485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2"/>
          <p:cNvSpPr/>
          <p:nvPr/>
        </p:nvSpPr>
        <p:spPr>
          <a:xfrm rot="-5400000">
            <a:off x="6941750" y="2992725"/>
            <a:ext cx="2364300" cy="1767600"/>
          </a:xfrm>
          <a:prstGeom prst="rtTriangle">
            <a:avLst/>
          </a:prstGeom>
          <a:solidFill>
            <a:srgbClr val="EE6C3A"/>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pic>
        <p:nvPicPr>
          <p:cNvPr id="175" name="Google Shape;175;p32"/>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76" name="Google Shape;176;p32"/>
          <p:cNvSpPr txBox="1">
            <a:spLocks noGrp="1"/>
          </p:cNvSpPr>
          <p:nvPr>
            <p:ph type="title"/>
          </p:nvPr>
        </p:nvSpPr>
        <p:spPr>
          <a:xfrm>
            <a:off x="476250" y="751000"/>
            <a:ext cx="85164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Activity 3: Close Viewing</a:t>
            </a:r>
            <a:endParaRPr sz="2400" b="1">
              <a:solidFill>
                <a:srgbClr val="9DBCB4"/>
              </a:solidFill>
            </a:endParaRPr>
          </a:p>
          <a:p>
            <a:pPr marL="0" lvl="0" indent="0" algn="l" rtl="0">
              <a:lnSpc>
                <a:spcPct val="90000"/>
              </a:lnSpc>
              <a:spcBef>
                <a:spcPts val="0"/>
              </a:spcBef>
              <a:spcAft>
                <a:spcPts val="0"/>
              </a:spcAft>
              <a:buClr>
                <a:schemeClr val="dk1"/>
              </a:buClr>
              <a:buSzPts val="2160"/>
              <a:buFont typeface="Calibri"/>
              <a:buNone/>
            </a:pPr>
            <a:endParaRPr sz="511" b="1">
              <a:solidFill>
                <a:srgbClr val="9DBCB4"/>
              </a:solidFill>
            </a:endParaRPr>
          </a:p>
          <a:p>
            <a:pPr marL="0" lvl="0" indent="0" algn="l" rtl="0">
              <a:lnSpc>
                <a:spcPct val="90000"/>
              </a:lnSpc>
              <a:spcBef>
                <a:spcPts val="0"/>
              </a:spcBef>
              <a:spcAft>
                <a:spcPts val="0"/>
              </a:spcAft>
              <a:buClr>
                <a:schemeClr val="dk1"/>
              </a:buClr>
              <a:buSzPct val="85714"/>
              <a:buFont typeface="Calibri"/>
              <a:buNone/>
            </a:pPr>
            <a:r>
              <a:rPr lang="en-GB" b="1"/>
              <a:t>    What </a:t>
            </a:r>
            <a:r>
              <a:rPr lang="en-GB" b="1" i="1"/>
              <a:t>is</a:t>
            </a:r>
            <a:r>
              <a:rPr lang="en-GB" b="1"/>
              <a:t> poverty?</a:t>
            </a:r>
            <a:endParaRPr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77" name="Google Shape;177;p32"/>
          <p:cNvSpPr txBox="1"/>
          <p:nvPr/>
        </p:nvSpPr>
        <p:spPr>
          <a:xfrm>
            <a:off x="2466800" y="2142950"/>
            <a:ext cx="5849700" cy="1600408"/>
          </a:xfrm>
          <a:prstGeom prst="rect">
            <a:avLst/>
          </a:prstGeom>
          <a:noFill/>
          <a:ln>
            <a:noFill/>
          </a:ln>
        </p:spPr>
        <p:txBody>
          <a:bodyPr spcFirstLastPara="1" wrap="square" lIns="91425" tIns="91425" rIns="91425" bIns="91425" anchor="t" anchorCtr="0">
            <a:spAutoFit/>
          </a:bodyPr>
          <a:lstStyle/>
          <a:p>
            <a:pPr marL="539750" lvl="0" indent="-457200" algn="l" rtl="0">
              <a:spcBef>
                <a:spcPts val="0"/>
              </a:spcBef>
              <a:spcAft>
                <a:spcPts val="0"/>
              </a:spcAft>
              <a:buSzPts val="2300"/>
              <a:buFont typeface="+mj-lt"/>
              <a:buAutoNum type="arabicPeriod"/>
            </a:pPr>
            <a:r>
              <a:rPr lang="en-GB" sz="2300" dirty="0"/>
              <a:t>Watch the sustainable development goals video </a:t>
            </a:r>
            <a:r>
              <a:rPr lang="en-GB" sz="2300" u="sng" dirty="0">
                <a:solidFill>
                  <a:schemeClr val="hlink"/>
                </a:solidFill>
                <a:hlinkClick r:id="rId4"/>
              </a:rPr>
              <a:t>here</a:t>
            </a:r>
            <a:endParaRPr lang="en-GB" sz="2300" u="sng" dirty="0">
              <a:solidFill>
                <a:schemeClr val="hlink"/>
              </a:solidFill>
            </a:endParaRPr>
          </a:p>
          <a:p>
            <a:pPr marL="539750" lvl="0" indent="-457200" algn="l" rtl="0">
              <a:spcBef>
                <a:spcPts val="0"/>
              </a:spcBef>
              <a:spcAft>
                <a:spcPts val="0"/>
              </a:spcAft>
              <a:buSzPts val="2300"/>
              <a:buFont typeface="+mj-lt"/>
              <a:buAutoNum type="arabicPeriod"/>
            </a:pPr>
            <a:r>
              <a:rPr lang="en-GB" sz="2300" dirty="0"/>
              <a:t>Complete the match-up task (next slide)</a:t>
            </a:r>
            <a:endParaRPr sz="2300" dirty="0"/>
          </a:p>
        </p:txBody>
      </p:sp>
      <p:pic>
        <p:nvPicPr>
          <p:cNvPr id="178" name="Google Shape;178;p32"/>
          <p:cNvPicPr preferRelativeResize="0"/>
          <p:nvPr/>
        </p:nvPicPr>
        <p:blipFill>
          <a:blip r:embed="rId5">
            <a:alphaModFix/>
          </a:blip>
          <a:stretch>
            <a:fillRect/>
          </a:stretch>
        </p:blipFill>
        <p:spPr>
          <a:xfrm>
            <a:off x="987025" y="2017497"/>
            <a:ext cx="1108500" cy="1108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3"/>
          <p:cNvPicPr preferRelativeResize="0"/>
          <p:nvPr/>
        </p:nvPicPr>
        <p:blipFill rotWithShape="1">
          <a:blip r:embed="rId3">
            <a:alphaModFix/>
          </a:blip>
          <a:srcRect/>
          <a:stretch/>
        </p:blipFill>
        <p:spPr>
          <a:xfrm>
            <a:off x="319178" y="356427"/>
            <a:ext cx="8516427" cy="4506127"/>
          </a:xfrm>
          <a:prstGeom prst="rect">
            <a:avLst/>
          </a:prstGeom>
          <a:noFill/>
          <a:ln>
            <a:noFill/>
          </a:ln>
        </p:spPr>
      </p:pic>
      <p:sp>
        <p:nvSpPr>
          <p:cNvPr id="185" name="Google Shape;185;p33"/>
          <p:cNvSpPr txBox="1">
            <a:spLocks noGrp="1"/>
          </p:cNvSpPr>
          <p:nvPr>
            <p:ph type="title"/>
          </p:nvPr>
        </p:nvSpPr>
        <p:spPr>
          <a:xfrm>
            <a:off x="476250" y="751000"/>
            <a:ext cx="8516400" cy="724500"/>
          </a:xfrm>
          <a:prstGeom prst="rect">
            <a:avLst/>
          </a:prstGeom>
          <a:noFill/>
          <a:ln>
            <a:noFill/>
          </a:ln>
        </p:spPr>
        <p:txBody>
          <a:bodyPr spcFirstLastPara="1" wrap="square" lIns="68575" tIns="34275" rIns="68575" bIns="34275"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GB" sz="2400" b="1">
                <a:solidFill>
                  <a:srgbClr val="9DBCB4"/>
                </a:solidFill>
              </a:rPr>
              <a:t>Review: Myths and Facts about Poverty - Matching Activity</a:t>
            </a:r>
            <a:endParaRPr sz="1100" b="1"/>
          </a:p>
          <a:p>
            <a:pPr marL="0" lvl="0" indent="0" algn="l" rtl="0">
              <a:lnSpc>
                <a:spcPct val="90000"/>
              </a:lnSpc>
              <a:spcBef>
                <a:spcPts val="0"/>
              </a:spcBef>
              <a:spcAft>
                <a:spcPts val="0"/>
              </a:spcAft>
              <a:buClr>
                <a:schemeClr val="dk1"/>
              </a:buClr>
              <a:buSzPct val="211765"/>
              <a:buFont typeface="Calibri"/>
              <a:buNone/>
            </a:pPr>
            <a:r>
              <a:rPr lang="en-GB" sz="1133" b="1"/>
              <a:t> </a:t>
            </a:r>
            <a:endParaRPr sz="133" b="1"/>
          </a:p>
          <a:p>
            <a:pPr marL="0" lvl="0" indent="0" algn="l" rtl="0">
              <a:lnSpc>
                <a:spcPct val="90000"/>
              </a:lnSpc>
              <a:spcBef>
                <a:spcPts val="0"/>
              </a:spcBef>
              <a:spcAft>
                <a:spcPts val="0"/>
              </a:spcAft>
              <a:buClr>
                <a:schemeClr val="dk1"/>
              </a:buClr>
              <a:buSzPct val="85714"/>
              <a:buFont typeface="Calibri"/>
              <a:buNone/>
            </a:pPr>
            <a:endParaRPr b="1"/>
          </a:p>
          <a:p>
            <a:pPr marL="0" lvl="0" indent="0" algn="l" rtl="0">
              <a:lnSpc>
                <a:spcPct val="90000"/>
              </a:lnSpc>
              <a:spcBef>
                <a:spcPts val="0"/>
              </a:spcBef>
              <a:spcAft>
                <a:spcPts val="0"/>
              </a:spcAft>
              <a:buClr>
                <a:schemeClr val="dk1"/>
              </a:buClr>
              <a:buSzPct val="76595"/>
              <a:buFont typeface="Calibri"/>
              <a:buNone/>
            </a:pPr>
            <a:endParaRPr sz="3133" b="1"/>
          </a:p>
        </p:txBody>
      </p:sp>
      <p:sp>
        <p:nvSpPr>
          <p:cNvPr id="186" name="Google Shape;186;p33"/>
          <p:cNvSpPr txBox="1"/>
          <p:nvPr/>
        </p:nvSpPr>
        <p:spPr>
          <a:xfrm>
            <a:off x="425100" y="930275"/>
            <a:ext cx="8293800" cy="384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1300" dirty="0"/>
              <a:t>Match the myth with the correct fact by drawing a line connecting them, or writing the number and the letter.</a:t>
            </a:r>
            <a:endParaRPr sz="1300" dirty="0"/>
          </a:p>
        </p:txBody>
      </p:sp>
      <p:sp>
        <p:nvSpPr>
          <p:cNvPr id="187" name="Google Shape;187;p33"/>
          <p:cNvSpPr txBox="1"/>
          <p:nvPr/>
        </p:nvSpPr>
        <p:spPr>
          <a:xfrm>
            <a:off x="476250" y="1443266"/>
            <a:ext cx="3641400" cy="276995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solidFill>
                  <a:schemeClr val="dk1"/>
                </a:solidFill>
              </a:rPr>
              <a:t>Myths:</a:t>
            </a:r>
            <a:endParaRPr dirty="0">
              <a:solidFill>
                <a:schemeClr val="dk1"/>
              </a:solidFill>
            </a:endParaRPr>
          </a:p>
          <a:p>
            <a:pPr marL="0" lvl="0" indent="0" algn="l" rtl="0">
              <a:spcBef>
                <a:spcPts val="0"/>
              </a:spcBef>
              <a:spcAft>
                <a:spcPts val="0"/>
              </a:spcAft>
              <a:buNone/>
            </a:pPr>
            <a:endParaRPr dirty="0">
              <a:solidFill>
                <a:schemeClr val="dk1"/>
              </a:solidFill>
            </a:endParaRPr>
          </a:p>
          <a:p>
            <a:pPr marL="457200" lvl="0" indent="-317500" algn="l" rtl="0">
              <a:spcBef>
                <a:spcPts val="0"/>
              </a:spcBef>
              <a:spcAft>
                <a:spcPts val="0"/>
              </a:spcAft>
              <a:buClr>
                <a:schemeClr val="dk1"/>
              </a:buClr>
              <a:buSzPts val="1400"/>
              <a:buAutoNum type="arabicPeriod"/>
            </a:pPr>
            <a:r>
              <a:rPr lang="en-GB" sz="1400" dirty="0">
                <a:effectLst/>
                <a:latin typeface="Arial" panose="020B0604020202020204" pitchFamily="34" charset="0"/>
                <a:ea typeface="Arial" panose="020B0604020202020204" pitchFamily="34" charset="0"/>
                <a:cs typeface="Times New Roman" panose="02020603050405020304" pitchFamily="18" charset="0"/>
              </a:rPr>
              <a:t>Only certain types of people are poor. </a:t>
            </a:r>
            <a:endParaRPr dirty="0">
              <a:solidFill>
                <a:schemeClr val="dk1"/>
              </a:solidFill>
            </a:endParaRPr>
          </a:p>
          <a:p>
            <a:pPr marL="457200" lvl="0" indent="-317500" algn="l" rtl="0">
              <a:spcBef>
                <a:spcPts val="0"/>
              </a:spcBef>
              <a:spcAft>
                <a:spcPts val="0"/>
              </a:spcAft>
              <a:buClr>
                <a:schemeClr val="dk1"/>
              </a:buClr>
              <a:buSzPts val="1400"/>
              <a:buAutoNum type="arabicPeriod"/>
            </a:pPr>
            <a:r>
              <a:rPr lang="en-GB" sz="1400" dirty="0">
                <a:effectLst/>
                <a:latin typeface="Arial" panose="020B0604020202020204" pitchFamily="34" charset="0"/>
                <a:ea typeface="Arial" panose="020B0604020202020204" pitchFamily="34" charset="0"/>
                <a:cs typeface="Times New Roman" panose="02020603050405020304" pitchFamily="18" charset="0"/>
              </a:rPr>
              <a:t>People who are experiencing poverty are lazy or don't try hard enough. </a:t>
            </a:r>
            <a:endParaRPr dirty="0">
              <a:solidFill>
                <a:schemeClr val="dk1"/>
              </a:solidFill>
            </a:endParaRPr>
          </a:p>
          <a:p>
            <a:pPr marL="457200" lvl="0" indent="-317500" algn="l" rtl="0">
              <a:spcBef>
                <a:spcPts val="0"/>
              </a:spcBef>
              <a:spcAft>
                <a:spcPts val="0"/>
              </a:spcAft>
              <a:buClr>
                <a:schemeClr val="dk1"/>
              </a:buClr>
              <a:buSzPts val="1400"/>
              <a:buAutoNum type="arabicPeriod"/>
            </a:pPr>
            <a:r>
              <a:rPr lang="en-NZ" dirty="0">
                <a:solidFill>
                  <a:schemeClr val="dk1"/>
                </a:solidFill>
              </a:rPr>
              <a:t>Giving money to people makes them dependent on it. </a:t>
            </a:r>
            <a:endParaRPr dirty="0">
              <a:solidFill>
                <a:schemeClr val="dk1"/>
              </a:solidFill>
            </a:endParaRPr>
          </a:p>
          <a:p>
            <a:pPr marL="457200" lvl="0" indent="-317500" algn="l" rtl="0">
              <a:spcBef>
                <a:spcPts val="0"/>
              </a:spcBef>
              <a:spcAft>
                <a:spcPts val="0"/>
              </a:spcAft>
              <a:buClr>
                <a:schemeClr val="dk1"/>
              </a:buClr>
              <a:buSzPts val="1400"/>
              <a:buAutoNum type="arabicPeriod"/>
            </a:pPr>
            <a:r>
              <a:rPr lang="en-NZ" dirty="0">
                <a:solidFill>
                  <a:schemeClr val="dk1"/>
                </a:solidFill>
              </a:rPr>
              <a:t>People who are experiencing poverty are bad with money. </a:t>
            </a:r>
            <a:endParaRPr dirty="0">
              <a:solidFill>
                <a:schemeClr val="dk1"/>
              </a:solidFill>
            </a:endParaRPr>
          </a:p>
          <a:p>
            <a:pPr marL="457200" lvl="0" indent="-317500" algn="l" rtl="0">
              <a:spcBef>
                <a:spcPts val="0"/>
              </a:spcBef>
              <a:spcAft>
                <a:spcPts val="0"/>
              </a:spcAft>
              <a:buClr>
                <a:schemeClr val="dk1"/>
              </a:buClr>
              <a:buSzPts val="1400"/>
              <a:buAutoNum type="arabicPeriod"/>
            </a:pPr>
            <a:r>
              <a:rPr lang="en-NZ" dirty="0">
                <a:solidFill>
                  <a:schemeClr val="dk1"/>
                </a:solidFill>
              </a:rPr>
              <a:t>People who are experiencing poverty are to blame for their situation</a:t>
            </a:r>
            <a:endParaRPr dirty="0">
              <a:solidFill>
                <a:schemeClr val="dk1"/>
              </a:solidFill>
            </a:endParaRPr>
          </a:p>
          <a:p>
            <a:pPr marL="0" lvl="0" indent="0" algn="l" rtl="0">
              <a:spcBef>
                <a:spcPts val="0"/>
              </a:spcBef>
              <a:spcAft>
                <a:spcPts val="0"/>
              </a:spcAft>
              <a:buNone/>
            </a:pPr>
            <a:endParaRPr dirty="0">
              <a:solidFill>
                <a:schemeClr val="dk1"/>
              </a:solidFill>
            </a:endParaRPr>
          </a:p>
        </p:txBody>
      </p:sp>
      <p:sp>
        <p:nvSpPr>
          <p:cNvPr id="188" name="Google Shape;188;p33"/>
          <p:cNvSpPr txBox="1"/>
          <p:nvPr/>
        </p:nvSpPr>
        <p:spPr>
          <a:xfrm>
            <a:off x="4504775" y="1359691"/>
            <a:ext cx="4488000" cy="34162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dirty="0">
                <a:solidFill>
                  <a:schemeClr val="dk1"/>
                </a:solidFill>
              </a:rPr>
              <a:t>Facts:</a:t>
            </a:r>
          </a:p>
          <a:p>
            <a:pPr marL="0" lvl="0" indent="0" algn="l" rtl="0">
              <a:spcBef>
                <a:spcPts val="0"/>
              </a:spcBef>
              <a:spcAft>
                <a:spcPts val="0"/>
              </a:spcAft>
              <a:buNone/>
            </a:pPr>
            <a:endParaRPr lang="en-NZ" dirty="0">
              <a:solidFill>
                <a:schemeClr val="dk1"/>
              </a:solidFill>
            </a:endParaRPr>
          </a:p>
          <a:p>
            <a:pPr marL="342900" lvl="2" indent="-342900">
              <a:buFont typeface="+mj-lt"/>
              <a:buAutoNum type="alphaUcPeriod"/>
            </a:pPr>
            <a:r>
              <a:rPr lang="en-NZ" dirty="0">
                <a:solidFill>
                  <a:schemeClr val="dk1"/>
                </a:solidFill>
              </a:rPr>
              <a:t>Poverty is caused by many factors, for e.g. limited access to education, housing, employment, it’s nothing to do with poor financial management.</a:t>
            </a:r>
            <a:endParaRPr lang="en-GB" dirty="0">
              <a:effectLst/>
              <a:latin typeface="Arial" panose="020B0604020202020204" pitchFamily="34" charset="0"/>
              <a:ea typeface="Arial" panose="020B0604020202020204" pitchFamily="34" charset="0"/>
              <a:cs typeface="Times New Roman" panose="02020603050405020304" pitchFamily="18" charset="0"/>
            </a:endParaRPr>
          </a:p>
          <a:p>
            <a:pPr marL="342900" lvl="2" indent="-342900">
              <a:buFont typeface="+mj-lt"/>
              <a:buAutoNum type="alphaUcPeriod"/>
            </a:pPr>
            <a:r>
              <a:rPr lang="en-GB" dirty="0">
                <a:effectLst/>
                <a:latin typeface="Arial" panose="020B0604020202020204" pitchFamily="34" charset="0"/>
                <a:ea typeface="Arial" panose="020B0604020202020204" pitchFamily="34" charset="0"/>
                <a:cs typeface="Times New Roman" panose="02020603050405020304" pitchFamily="18" charset="0"/>
              </a:rPr>
              <a:t>Anyone can experience poverty, no matter who they are</a:t>
            </a:r>
          </a:p>
          <a:p>
            <a:pPr marL="342900" lvl="2" indent="-342900">
              <a:buFont typeface="+mj-lt"/>
              <a:buAutoNum type="alphaUcPeriod"/>
            </a:pPr>
            <a:r>
              <a:rPr lang="en-GB" sz="1400" dirty="0">
                <a:effectLst/>
                <a:latin typeface="Arial" panose="020B0604020202020204" pitchFamily="34" charset="0"/>
                <a:ea typeface="Arial" panose="020B0604020202020204" pitchFamily="34" charset="0"/>
                <a:cs typeface="Times New Roman" panose="02020603050405020304" pitchFamily="18" charset="0"/>
              </a:rPr>
              <a:t>Many factors contribute towards poverty, it’s an issue as a whole and not individually</a:t>
            </a:r>
            <a:endParaRPr lang="en-GB" dirty="0">
              <a:solidFill>
                <a:schemeClr val="dk1"/>
              </a:solidFill>
            </a:endParaRPr>
          </a:p>
          <a:p>
            <a:pPr marL="342900" lvl="2" indent="-342900">
              <a:buFont typeface="+mj-lt"/>
              <a:buAutoNum type="alphaUcPeriod"/>
            </a:pPr>
            <a:r>
              <a:rPr lang="en-GB" dirty="0">
                <a:effectLst/>
                <a:latin typeface="Arial" panose="020B0604020202020204" pitchFamily="34" charset="0"/>
                <a:ea typeface="Arial" panose="020B0604020202020204" pitchFamily="34" charset="0"/>
                <a:cs typeface="Times New Roman" panose="02020603050405020304" pitchFamily="18" charset="0"/>
              </a:rPr>
              <a:t>People experiencing poverty often face challenges beyond their control, it’s nothing to do with motivation.</a:t>
            </a:r>
            <a:endParaRPr lang="en-GB" dirty="0">
              <a:latin typeface="Arial" panose="020B0604020202020204" pitchFamily="34" charset="0"/>
              <a:ea typeface="Arial" panose="020B0604020202020204" pitchFamily="34" charset="0"/>
              <a:cs typeface="Times New Roman" panose="02020603050405020304" pitchFamily="18" charset="0"/>
            </a:endParaRPr>
          </a:p>
          <a:p>
            <a:pPr marL="342900" lvl="2" indent="-342900">
              <a:buFont typeface="+mj-lt"/>
              <a:buAutoNum type="alphaUcPeriod"/>
            </a:pPr>
            <a:r>
              <a:rPr lang="en-NZ" dirty="0">
                <a:effectLst/>
                <a:latin typeface="Arial" panose="020B0604020202020204" pitchFamily="34" charset="0"/>
                <a:ea typeface="Arial" panose="020B0604020202020204" pitchFamily="34" charset="0"/>
                <a:cs typeface="Times New Roman" panose="02020603050405020304" pitchFamily="18" charset="0"/>
              </a:rPr>
              <a:t>Sustainable solutions can make a real difference in society.</a:t>
            </a:r>
            <a:endParaRPr lang="en-NZ" dirty="0">
              <a:solidFill>
                <a:schemeClr val="dk1"/>
              </a:solidFill>
            </a:endParaRPr>
          </a:p>
          <a:p>
            <a:pPr marL="139700">
              <a:buClr>
                <a:schemeClr val="dk1"/>
              </a:buClr>
              <a:buSzPts val="1400"/>
            </a:pPr>
            <a:endParaRPr lang="en-NZ" sz="1400" dirty="0">
              <a:solidFill>
                <a:schemeClr val="dk1"/>
              </a:solidFill>
              <a:effectLst/>
              <a:latin typeface="Arial" panose="020B0604020202020204" pitchFamily="34" charset="0"/>
              <a:ea typeface="Arial" panose="020B0604020202020204" pitchFamily="34"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pic>
        <p:nvPicPr>
          <p:cNvPr id="193" name="Google Shape;193;p34"/>
          <p:cNvPicPr preferRelativeResize="0"/>
          <p:nvPr/>
        </p:nvPicPr>
        <p:blipFill rotWithShape="1">
          <a:blip r:embed="rId3">
            <a:alphaModFix/>
          </a:blip>
          <a:srcRect l="28371" t="30933" r="30083" b="16584"/>
          <a:stretch/>
        </p:blipFill>
        <p:spPr>
          <a:xfrm>
            <a:off x="1256213" y="215538"/>
            <a:ext cx="6631574" cy="4712426"/>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3522</Words>
  <Application>Microsoft Macintosh PowerPoint</Application>
  <PresentationFormat>On-screen Show (16:9)</PresentationFormat>
  <Paragraphs>286</Paragraphs>
  <Slides>19</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19</vt:i4>
      </vt:variant>
    </vt:vector>
  </HeadingPairs>
  <TitlesOfParts>
    <vt:vector size="27" baseType="lpstr">
      <vt:lpstr>Arial</vt:lpstr>
      <vt:lpstr>Calibri</vt:lpstr>
      <vt:lpstr>Georgia</vt:lpstr>
      <vt:lpstr>Proxima Nova</vt:lpstr>
      <vt:lpstr>Roboto</vt:lpstr>
      <vt:lpstr>Roboto Slab</vt:lpstr>
      <vt:lpstr>Simple Light</vt:lpstr>
      <vt:lpstr>Marina</vt:lpstr>
      <vt:lpstr>PowerPoint Presentation</vt:lpstr>
      <vt:lpstr>Activity: Survey and Graphing   What is the most important school value? </vt:lpstr>
      <vt:lpstr>Starter    Values Bingo!</vt:lpstr>
      <vt:lpstr>Activity 1:    Who was Fred Hollows?</vt:lpstr>
      <vt:lpstr>Activity 2: Museum Exhibit     Who was Fred Hollows?</vt:lpstr>
      <vt:lpstr> Starter   Challenges of the World  </vt:lpstr>
      <vt:lpstr>Activity 3: Close Viewing      What is poverty? </vt:lpstr>
      <vt:lpstr>Review: Myths and Facts about Poverty - Matching Activity    </vt:lpstr>
      <vt:lpstr>PowerPoint Presentation</vt:lpstr>
      <vt:lpstr>Discussion  The importance of access to Eye-Health Services </vt:lpstr>
      <vt:lpstr>Activity: Making informed ethical judgements about the  impact of Fred’s humanitarian work in a historical context  Why Help? </vt:lpstr>
      <vt:lpstr>Review Activities - Differentiated    Student or Teacher Choice</vt:lpstr>
      <vt:lpstr>PowerPoint Presentation</vt:lpstr>
      <vt:lpstr>Starter:    Time Capsule </vt:lpstr>
      <vt:lpstr>Activity 1:    What is a legacy?</vt:lpstr>
      <vt:lpstr>Video Quiz Questions  Creating the Fred Hollows Foundation </vt:lpstr>
      <vt:lpstr>Timeline Activity - Group Work  The Fred Hollows Legacy </vt:lpstr>
      <vt:lpstr>PowerPoint Presentation</vt:lpstr>
      <vt:lpstr>Review Activities - Student or Teacher Choice  Leaving a Legacy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Moore</dc:creator>
  <cp:lastModifiedBy>Sam Murray</cp:lastModifiedBy>
  <cp:revision>5</cp:revision>
  <dcterms:modified xsi:type="dcterms:W3CDTF">2023-07-26T01:00:52Z</dcterms:modified>
</cp:coreProperties>
</file>