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5F9058-70A3-99EC-4DC2-2D781E0F7EC2}" v="4" dt="2023-08-28T22:57:08.722"/>
    <p1510:client id="{FEB7D51C-5304-384B-985F-92DD3B9E9DB9}" v="1" dt="2023-08-28T22:47:57.337"/>
  </p1510:revLst>
</p1510:revInfo>
</file>

<file path=ppt/tableStyles.xml><?xml version="1.0" encoding="utf-8"?>
<a:tblStyleLst xmlns:a="http://schemas.openxmlformats.org/drawingml/2006/main" def="{A6428055-423A-407F-B4BC-222309E7E740}">
  <a:tblStyle styleId="{A6428055-423A-407F-B4BC-222309E7E74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1633" autoAdjust="0"/>
  </p:normalViewPr>
  <p:slideViewPr>
    <p:cSldViewPr snapToGrid="0">
      <p:cViewPr varScale="1">
        <p:scale>
          <a:sx n="138" d="100"/>
          <a:sy n="138" d="100"/>
        </p:scale>
        <p:origin x="142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Moore" userId="S::kmoore@hollows.nz::62c58577-6cdd-4ad8-a3ac-25f161a0495b" providerId="AD" clId="Web-{CB5F9058-70A3-99EC-4DC2-2D781E0F7EC2}"/>
    <pc:docChg chg="modSld">
      <pc:chgData name="Katie Moore" userId="S::kmoore@hollows.nz::62c58577-6cdd-4ad8-a3ac-25f161a0495b" providerId="AD" clId="Web-{CB5F9058-70A3-99EC-4DC2-2D781E0F7EC2}" dt="2023-08-28T22:57:08.722" v="3" actId="20577"/>
      <pc:docMkLst>
        <pc:docMk/>
      </pc:docMkLst>
      <pc:sldChg chg="modSp">
        <pc:chgData name="Katie Moore" userId="S::kmoore@hollows.nz::62c58577-6cdd-4ad8-a3ac-25f161a0495b" providerId="AD" clId="Web-{CB5F9058-70A3-99EC-4DC2-2D781E0F7EC2}" dt="2023-08-28T22:57:08.722" v="3" actId="20577"/>
        <pc:sldMkLst>
          <pc:docMk/>
          <pc:sldMk cId="0" sldId="261"/>
        </pc:sldMkLst>
        <pc:spChg chg="mod">
          <ac:chgData name="Katie Moore" userId="S::kmoore@hollows.nz::62c58577-6cdd-4ad8-a3ac-25f161a0495b" providerId="AD" clId="Web-{CB5F9058-70A3-99EC-4DC2-2D781E0F7EC2}" dt="2023-08-28T22:57:08.722" v="3" actId="20577"/>
          <ac:spMkLst>
            <pc:docMk/>
            <pc:sldMk cId="0" sldId="261"/>
            <ac:spMk id="169" creationId="{00000000-0000-0000-0000-000000000000}"/>
          </ac:spMkLst>
        </pc:spChg>
      </pc:sldChg>
    </pc:docChg>
  </pc:docChgLst>
  <pc:docChgLst>
    <pc:chgData name="Ellie Moore" userId="db685b71-ef97-495b-be57-2cae1681bf1e" providerId="ADAL" clId="{528858A6-00D0-4B8B-8FEB-F45751000184}"/>
    <pc:docChg chg="custSel modSld">
      <pc:chgData name="Ellie Moore" userId="db685b71-ef97-495b-be57-2cae1681bf1e" providerId="ADAL" clId="{528858A6-00D0-4B8B-8FEB-F45751000184}" dt="2023-08-24T16:21:23.393" v="466" actId="20577"/>
      <pc:docMkLst>
        <pc:docMk/>
      </pc:docMkLst>
      <pc:sldChg chg="modNotesTx">
        <pc:chgData name="Ellie Moore" userId="db685b71-ef97-495b-be57-2cae1681bf1e" providerId="ADAL" clId="{528858A6-00D0-4B8B-8FEB-F45751000184}" dt="2023-08-24T10:53:14.229" v="50" actId="115"/>
        <pc:sldMkLst>
          <pc:docMk/>
          <pc:sldMk cId="0" sldId="257"/>
        </pc:sldMkLst>
      </pc:sldChg>
      <pc:sldChg chg="modSp mod">
        <pc:chgData name="Ellie Moore" userId="db685b71-ef97-495b-be57-2cae1681bf1e" providerId="ADAL" clId="{528858A6-00D0-4B8B-8FEB-F45751000184}" dt="2023-08-24T10:57:45.152" v="51" actId="6549"/>
        <pc:sldMkLst>
          <pc:docMk/>
          <pc:sldMk cId="0" sldId="260"/>
        </pc:sldMkLst>
        <pc:spChg chg="mod">
          <ac:chgData name="Ellie Moore" userId="db685b71-ef97-495b-be57-2cae1681bf1e" providerId="ADAL" clId="{528858A6-00D0-4B8B-8FEB-F45751000184}" dt="2023-08-24T10:57:45.152" v="51" actId="6549"/>
          <ac:spMkLst>
            <pc:docMk/>
            <pc:sldMk cId="0" sldId="260"/>
            <ac:spMk id="161" creationId="{00000000-0000-0000-0000-000000000000}"/>
          </ac:spMkLst>
        </pc:spChg>
      </pc:sldChg>
      <pc:sldChg chg="modSp mod modNotesTx">
        <pc:chgData name="Ellie Moore" userId="db685b71-ef97-495b-be57-2cae1681bf1e" providerId="ADAL" clId="{528858A6-00D0-4B8B-8FEB-F45751000184}" dt="2023-08-24T16:19:48.341" v="464" actId="20577"/>
        <pc:sldMkLst>
          <pc:docMk/>
          <pc:sldMk cId="0" sldId="261"/>
        </pc:sldMkLst>
        <pc:spChg chg="mod">
          <ac:chgData name="Ellie Moore" userId="db685b71-ef97-495b-be57-2cae1681bf1e" providerId="ADAL" clId="{528858A6-00D0-4B8B-8FEB-F45751000184}" dt="2023-08-24T10:58:28.932" v="124" actId="20577"/>
          <ac:spMkLst>
            <pc:docMk/>
            <pc:sldMk cId="0" sldId="261"/>
            <ac:spMk id="169" creationId="{00000000-0000-0000-0000-000000000000}"/>
          </ac:spMkLst>
        </pc:spChg>
        <pc:spChg chg="mod">
          <ac:chgData name="Ellie Moore" userId="db685b71-ef97-495b-be57-2cae1681bf1e" providerId="ADAL" clId="{528858A6-00D0-4B8B-8FEB-F45751000184}" dt="2023-08-24T11:00:45.572" v="418" actId="20577"/>
          <ac:spMkLst>
            <pc:docMk/>
            <pc:sldMk cId="0" sldId="261"/>
            <ac:spMk id="171" creationId="{00000000-0000-0000-0000-000000000000}"/>
          </ac:spMkLst>
        </pc:spChg>
      </pc:sldChg>
      <pc:sldChg chg="modSp mod">
        <pc:chgData name="Ellie Moore" userId="db685b71-ef97-495b-be57-2cae1681bf1e" providerId="ADAL" clId="{528858A6-00D0-4B8B-8FEB-F45751000184}" dt="2023-08-24T16:21:23.393" v="466" actId="20577"/>
        <pc:sldMkLst>
          <pc:docMk/>
          <pc:sldMk cId="0" sldId="264"/>
        </pc:sldMkLst>
        <pc:spChg chg="mod">
          <ac:chgData name="Ellie Moore" userId="db685b71-ef97-495b-be57-2cae1681bf1e" providerId="ADAL" clId="{528858A6-00D0-4B8B-8FEB-F45751000184}" dt="2023-08-24T16:21:23.393" v="466" actId="20577"/>
          <ac:spMkLst>
            <pc:docMk/>
            <pc:sldMk cId="0" sldId="264"/>
            <ac:spMk id="199" creationId="{00000000-0000-0000-0000-000000000000}"/>
          </ac:spMkLst>
        </pc:spChg>
      </pc:sldChg>
    </pc:docChg>
  </pc:docChgLst>
  <pc:docChgLst>
    <pc:chgData name="Sam Murray" userId="c999974b-06f6-4f60-8d63-947d378450fc" providerId="ADAL" clId="{FEB7D51C-5304-384B-985F-92DD3B9E9DB9}"/>
    <pc:docChg chg="undo custSel modSld">
      <pc:chgData name="Sam Murray" userId="c999974b-06f6-4f60-8d63-947d378450fc" providerId="ADAL" clId="{FEB7D51C-5304-384B-985F-92DD3B9E9DB9}" dt="2023-08-28T23:16:39.864" v="106" actId="20577"/>
      <pc:docMkLst>
        <pc:docMk/>
      </pc:docMkLst>
      <pc:sldChg chg="addSp delSp modSp mod modNotes">
        <pc:chgData name="Sam Murray" userId="c999974b-06f6-4f60-8d63-947d378450fc" providerId="ADAL" clId="{FEB7D51C-5304-384B-985F-92DD3B9E9DB9}" dt="2023-08-28T22:51:45.956" v="93" actId="1036"/>
        <pc:sldMkLst>
          <pc:docMk/>
          <pc:sldMk cId="0" sldId="256"/>
        </pc:sldMkLst>
        <pc:spChg chg="add mod">
          <ac:chgData name="Sam Murray" userId="c999974b-06f6-4f60-8d63-947d378450fc" providerId="ADAL" clId="{FEB7D51C-5304-384B-985F-92DD3B9E9DB9}" dt="2023-08-28T22:48:41.776" v="19" actId="1076"/>
          <ac:spMkLst>
            <pc:docMk/>
            <pc:sldMk cId="0" sldId="256"/>
            <ac:spMk id="3" creationId="{5CDC613E-CE7C-B4E6-53DB-63D501404701}"/>
          </ac:spMkLst>
        </pc:spChg>
        <pc:spChg chg="add mod">
          <ac:chgData name="Sam Murray" userId="c999974b-06f6-4f60-8d63-947d378450fc" providerId="ADAL" clId="{FEB7D51C-5304-384B-985F-92DD3B9E9DB9}" dt="2023-08-28T22:51:45.956" v="93" actId="1036"/>
          <ac:spMkLst>
            <pc:docMk/>
            <pc:sldMk cId="0" sldId="256"/>
            <ac:spMk id="4" creationId="{5F0C1988-6CBA-29D1-D450-454367BE207B}"/>
          </ac:spMkLst>
        </pc:spChg>
        <pc:spChg chg="del mod">
          <ac:chgData name="Sam Murray" userId="c999974b-06f6-4f60-8d63-947d378450fc" providerId="ADAL" clId="{FEB7D51C-5304-384B-985F-92DD3B9E9DB9}" dt="2023-08-28T22:48:13.738" v="8" actId="478"/>
          <ac:spMkLst>
            <pc:docMk/>
            <pc:sldMk cId="0" sldId="256"/>
            <ac:spMk id="115" creationId="{00000000-0000-0000-0000-000000000000}"/>
          </ac:spMkLst>
        </pc:spChg>
        <pc:picChg chg="add mod">
          <ac:chgData name="Sam Murray" userId="c999974b-06f6-4f60-8d63-947d378450fc" providerId="ADAL" clId="{FEB7D51C-5304-384B-985F-92DD3B9E9DB9}" dt="2023-08-28T22:48:41.776" v="19" actId="1076"/>
          <ac:picMkLst>
            <pc:docMk/>
            <pc:sldMk cId="0" sldId="256"/>
            <ac:picMk id="2" creationId="{9E10F538-DC9C-81A7-BBA3-ACA9CAC09EE1}"/>
          </ac:picMkLst>
        </pc:picChg>
        <pc:picChg chg="del">
          <ac:chgData name="Sam Murray" userId="c999974b-06f6-4f60-8d63-947d378450fc" providerId="ADAL" clId="{FEB7D51C-5304-384B-985F-92DD3B9E9DB9}" dt="2023-08-28T22:47:59.071" v="2" actId="478"/>
          <ac:picMkLst>
            <pc:docMk/>
            <pc:sldMk cId="0" sldId="256"/>
            <ac:picMk id="116" creationId="{00000000-0000-0000-0000-000000000000}"/>
          </ac:picMkLst>
        </pc:picChg>
      </pc:sldChg>
      <pc:sldChg chg="modSp mod">
        <pc:chgData name="Sam Murray" userId="c999974b-06f6-4f60-8d63-947d378450fc" providerId="ADAL" clId="{FEB7D51C-5304-384B-985F-92DD3B9E9DB9}" dt="2023-08-28T22:47:57.407" v="1" actId="27636"/>
        <pc:sldMkLst>
          <pc:docMk/>
          <pc:sldMk cId="0" sldId="257"/>
        </pc:sldMkLst>
        <pc:spChg chg="mod">
          <ac:chgData name="Sam Murray" userId="c999974b-06f6-4f60-8d63-947d378450fc" providerId="ADAL" clId="{FEB7D51C-5304-384B-985F-92DD3B9E9DB9}" dt="2023-08-28T22:47:57.407" v="1" actId="27636"/>
          <ac:spMkLst>
            <pc:docMk/>
            <pc:sldMk cId="0" sldId="257"/>
            <ac:spMk id="126" creationId="{00000000-0000-0000-0000-000000000000}"/>
          </ac:spMkLst>
        </pc:spChg>
      </pc:sldChg>
      <pc:sldChg chg="modSp mod">
        <pc:chgData name="Sam Murray" userId="c999974b-06f6-4f60-8d63-947d378450fc" providerId="ADAL" clId="{FEB7D51C-5304-384B-985F-92DD3B9E9DB9}" dt="2023-08-28T22:49:17.072" v="37" actId="1037"/>
        <pc:sldMkLst>
          <pc:docMk/>
          <pc:sldMk cId="0" sldId="258"/>
        </pc:sldMkLst>
        <pc:spChg chg="mod">
          <ac:chgData name="Sam Murray" userId="c999974b-06f6-4f60-8d63-947d378450fc" providerId="ADAL" clId="{FEB7D51C-5304-384B-985F-92DD3B9E9DB9}" dt="2023-08-28T22:49:17.072" v="37" actId="1037"/>
          <ac:spMkLst>
            <pc:docMk/>
            <pc:sldMk cId="0" sldId="258"/>
            <ac:spMk id="136" creationId="{00000000-0000-0000-0000-000000000000}"/>
          </ac:spMkLst>
        </pc:spChg>
      </pc:sldChg>
      <pc:sldChg chg="modSp mod">
        <pc:chgData name="Sam Murray" userId="c999974b-06f6-4f60-8d63-947d378450fc" providerId="ADAL" clId="{FEB7D51C-5304-384B-985F-92DD3B9E9DB9}" dt="2023-08-28T22:49:34.543" v="47" actId="14100"/>
        <pc:sldMkLst>
          <pc:docMk/>
          <pc:sldMk cId="0" sldId="259"/>
        </pc:sldMkLst>
        <pc:spChg chg="mod">
          <ac:chgData name="Sam Murray" userId="c999974b-06f6-4f60-8d63-947d378450fc" providerId="ADAL" clId="{FEB7D51C-5304-384B-985F-92DD3B9E9DB9}" dt="2023-08-28T22:49:28.756" v="40" actId="1076"/>
          <ac:spMkLst>
            <pc:docMk/>
            <pc:sldMk cId="0" sldId="259"/>
            <ac:spMk id="149" creationId="{00000000-0000-0000-0000-000000000000}"/>
          </ac:spMkLst>
        </pc:spChg>
        <pc:picChg chg="mod">
          <ac:chgData name="Sam Murray" userId="c999974b-06f6-4f60-8d63-947d378450fc" providerId="ADAL" clId="{FEB7D51C-5304-384B-985F-92DD3B9E9DB9}" dt="2023-08-28T22:49:34.543" v="47" actId="14100"/>
          <ac:picMkLst>
            <pc:docMk/>
            <pc:sldMk cId="0" sldId="259"/>
            <ac:picMk id="150" creationId="{00000000-0000-0000-0000-000000000000}"/>
          </ac:picMkLst>
        </pc:picChg>
      </pc:sldChg>
      <pc:sldChg chg="modSp mod">
        <pc:chgData name="Sam Murray" userId="c999974b-06f6-4f60-8d63-947d378450fc" providerId="ADAL" clId="{FEB7D51C-5304-384B-985F-92DD3B9E9DB9}" dt="2023-08-28T23:16:39.864" v="106" actId="20577"/>
        <pc:sldMkLst>
          <pc:docMk/>
          <pc:sldMk cId="0" sldId="260"/>
        </pc:sldMkLst>
        <pc:spChg chg="mod">
          <ac:chgData name="Sam Murray" userId="c999974b-06f6-4f60-8d63-947d378450fc" providerId="ADAL" clId="{FEB7D51C-5304-384B-985F-92DD3B9E9DB9}" dt="2023-08-28T22:51:14.820" v="90" actId="20577"/>
          <ac:spMkLst>
            <pc:docMk/>
            <pc:sldMk cId="0" sldId="260"/>
            <ac:spMk id="159" creationId="{00000000-0000-0000-0000-000000000000}"/>
          </ac:spMkLst>
        </pc:spChg>
        <pc:spChg chg="mod">
          <ac:chgData name="Sam Murray" userId="c999974b-06f6-4f60-8d63-947d378450fc" providerId="ADAL" clId="{FEB7D51C-5304-384B-985F-92DD3B9E9DB9}" dt="2023-08-28T23:16:39.864" v="106" actId="20577"/>
          <ac:spMkLst>
            <pc:docMk/>
            <pc:sldMk cId="0" sldId="260"/>
            <ac:spMk id="161" creationId="{00000000-0000-0000-0000-000000000000}"/>
          </ac:spMkLst>
        </pc:spChg>
      </pc:sldChg>
      <pc:sldChg chg="modSp mod">
        <pc:chgData name="Sam Murray" userId="c999974b-06f6-4f60-8d63-947d378450fc" providerId="ADAL" clId="{FEB7D51C-5304-384B-985F-92DD3B9E9DB9}" dt="2023-08-28T22:51:31.890" v="91" actId="20577"/>
        <pc:sldMkLst>
          <pc:docMk/>
          <pc:sldMk cId="0" sldId="261"/>
        </pc:sldMkLst>
        <pc:spChg chg="mod">
          <ac:chgData name="Sam Murray" userId="c999974b-06f6-4f60-8d63-947d378450fc" providerId="ADAL" clId="{FEB7D51C-5304-384B-985F-92DD3B9E9DB9}" dt="2023-08-28T22:51:31.890" v="91" actId="20577"/>
          <ac:spMkLst>
            <pc:docMk/>
            <pc:sldMk cId="0" sldId="261"/>
            <ac:spMk id="17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73ef2373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73ef2373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373ef23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373ef23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Discuss what the word pioneer means.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Print and </a:t>
            </a:r>
            <a:r>
              <a:rPr lang="en-GB" u="none" dirty="0"/>
              <a:t>cut </a:t>
            </a:r>
            <a:r>
              <a:rPr lang="en-GB" u="none" dirty="0">
                <a:solidFill>
                  <a:schemeClr val="hlink"/>
                </a:solidFill>
              </a:rPr>
              <a:t>‘Pioneer Match-Up’ found in resources</a:t>
            </a:r>
            <a:endParaRPr u="none" dirty="0"/>
          </a:p>
          <a:p>
            <a:pPr marL="0" lvl="0" indent="0" algn="l" rtl="0">
              <a:spcBef>
                <a:spcPts val="0"/>
              </a:spcBef>
              <a:spcAft>
                <a:spcPts val="0"/>
              </a:spcAft>
              <a:buNone/>
            </a:pPr>
            <a:endParaRPr dirty="0"/>
          </a:p>
          <a:p>
            <a:pPr marL="0" lvl="0" indent="0" algn="l" rtl="0">
              <a:spcBef>
                <a:spcPts val="0"/>
              </a:spcBef>
              <a:spcAft>
                <a:spcPts val="0"/>
              </a:spcAft>
              <a:buNone/>
            </a:pPr>
            <a:r>
              <a:rPr lang="en-GB" dirty="0"/>
              <a:t>Following the match-up activity, discuss the similarities and differences between the pioneers. What makes them a pioneer? Are there any we could add? </a:t>
            </a:r>
            <a:endParaRPr dirty="0"/>
          </a:p>
        </p:txBody>
      </p:sp>
      <p:sp>
        <p:nvSpPr>
          <p:cNvPr id="121" name="Google Shape;121;g2373ef2373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39827c0ae2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239827c0ae2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endParaRPr/>
          </a:p>
        </p:txBody>
      </p:sp>
      <p:sp>
        <p:nvSpPr>
          <p:cNvPr id="132" name="Google Shape;132;g239827c0ae2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2397c5a31b2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2397c5a31b2_0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44" name="Google Shape;144;g2397c5a31b2_0_10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57d40fd9a5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257d40fd9a5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GB">
                <a:solidFill>
                  <a:schemeClr val="dk1"/>
                </a:solidFill>
                <a:latin typeface="Roboto"/>
                <a:ea typeface="Roboto"/>
                <a:cs typeface="Roboto"/>
                <a:sym typeface="Roboto"/>
              </a:rPr>
              <a:t>This can be evidence of student understanding against the three KNOW contexts of the Y9-10 unit. Students could write or record their answer in their learning journals (or equivalent). They would use the DO skill of using literacy tools to formulate a paragraph using a PEEL structure (or  similar). </a:t>
            </a:r>
            <a:endParaRPr>
              <a:solidFill>
                <a:schemeClr val="dk1"/>
              </a:solidFill>
              <a:latin typeface="Roboto"/>
              <a:ea typeface="Roboto"/>
              <a:cs typeface="Roboto"/>
              <a:sym typeface="Roboto"/>
            </a:endParaRPr>
          </a:p>
          <a:p>
            <a:pPr marL="0" lvl="0" indent="0" algn="l" rtl="0">
              <a:lnSpc>
                <a:spcPct val="115000"/>
              </a:lnSpc>
              <a:spcBef>
                <a:spcPts val="1500"/>
              </a:spcBef>
              <a:spcAft>
                <a:spcPts val="0"/>
              </a:spcAft>
              <a:buNone/>
            </a:pPr>
            <a:r>
              <a:rPr lang="en-GB">
                <a:solidFill>
                  <a:schemeClr val="dk1"/>
                </a:solidFill>
                <a:latin typeface="Roboto"/>
                <a:ea typeface="Roboto"/>
                <a:cs typeface="Roboto"/>
                <a:sym typeface="Roboto"/>
              </a:rPr>
              <a:t>P = POINT (topic sentence)</a:t>
            </a:r>
            <a:endParaRPr>
              <a:solidFill>
                <a:schemeClr val="dk1"/>
              </a:solidFill>
              <a:latin typeface="Roboto"/>
              <a:ea typeface="Roboto"/>
              <a:cs typeface="Roboto"/>
              <a:sym typeface="Roboto"/>
            </a:endParaRPr>
          </a:p>
          <a:p>
            <a:pPr marL="0" lvl="0" indent="0" algn="l" rtl="0">
              <a:lnSpc>
                <a:spcPct val="115000"/>
              </a:lnSpc>
              <a:spcBef>
                <a:spcPts val="1500"/>
              </a:spcBef>
              <a:spcAft>
                <a:spcPts val="0"/>
              </a:spcAft>
              <a:buNone/>
            </a:pPr>
            <a:r>
              <a:rPr lang="en-GB">
                <a:solidFill>
                  <a:schemeClr val="dk1"/>
                </a:solidFill>
                <a:latin typeface="Roboto"/>
                <a:ea typeface="Roboto"/>
                <a:cs typeface="Roboto"/>
                <a:sym typeface="Roboto"/>
              </a:rPr>
              <a:t>E = EXPLANATION</a:t>
            </a:r>
            <a:endParaRPr>
              <a:solidFill>
                <a:schemeClr val="dk1"/>
              </a:solidFill>
              <a:latin typeface="Roboto"/>
              <a:ea typeface="Roboto"/>
              <a:cs typeface="Roboto"/>
              <a:sym typeface="Roboto"/>
            </a:endParaRPr>
          </a:p>
          <a:p>
            <a:pPr marL="0" lvl="0" indent="0" algn="l" rtl="0">
              <a:lnSpc>
                <a:spcPct val="115000"/>
              </a:lnSpc>
              <a:spcBef>
                <a:spcPts val="1500"/>
              </a:spcBef>
              <a:spcAft>
                <a:spcPts val="0"/>
              </a:spcAft>
              <a:buNone/>
            </a:pPr>
            <a:r>
              <a:rPr lang="en-GB">
                <a:solidFill>
                  <a:schemeClr val="dk1"/>
                </a:solidFill>
                <a:latin typeface="Roboto"/>
                <a:ea typeface="Roboto"/>
                <a:cs typeface="Roboto"/>
                <a:sym typeface="Roboto"/>
              </a:rPr>
              <a:t>E = EVIDENCE</a:t>
            </a:r>
            <a:endParaRPr>
              <a:solidFill>
                <a:schemeClr val="dk1"/>
              </a:solidFill>
              <a:latin typeface="Roboto"/>
              <a:ea typeface="Roboto"/>
              <a:cs typeface="Roboto"/>
              <a:sym typeface="Roboto"/>
            </a:endParaRPr>
          </a:p>
          <a:p>
            <a:pPr marL="0" lvl="0" indent="0" algn="l" rtl="0">
              <a:lnSpc>
                <a:spcPct val="115000"/>
              </a:lnSpc>
              <a:spcBef>
                <a:spcPts val="1500"/>
              </a:spcBef>
              <a:spcAft>
                <a:spcPts val="1500"/>
              </a:spcAft>
              <a:buNone/>
            </a:pPr>
            <a:r>
              <a:rPr lang="en-GB">
                <a:solidFill>
                  <a:schemeClr val="dk1"/>
                </a:solidFill>
                <a:latin typeface="Roboto"/>
                <a:ea typeface="Roboto"/>
                <a:cs typeface="Roboto"/>
                <a:sym typeface="Roboto"/>
              </a:rPr>
              <a:t>L = LINK (back to the main idea, or discuss importance)</a:t>
            </a:r>
            <a:endParaRPr>
              <a:solidFill>
                <a:schemeClr val="dk1"/>
              </a:solidFill>
              <a:latin typeface="Roboto"/>
              <a:ea typeface="Roboto"/>
              <a:cs typeface="Roboto"/>
              <a:sym typeface="Roboto"/>
            </a:endParaRPr>
          </a:p>
        </p:txBody>
      </p:sp>
      <p:sp>
        <p:nvSpPr>
          <p:cNvPr id="154" name="Google Shape;154;g257d40fd9a5_0_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397c5a31b2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2397c5a31b2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GB" dirty="0">
                <a:solidFill>
                  <a:schemeClr val="dk1"/>
                </a:solidFill>
              </a:rPr>
              <a:t>There are three A4 readings found in Resources titled ‘the motivation to make a difference’ close reading activity, instructions included. </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GB" dirty="0">
                <a:solidFill>
                  <a:schemeClr val="dk1"/>
                </a:solidFill>
              </a:rPr>
              <a:t>Create groups of 3 students and assign one reading activity for each member. Ask students to share their findings with the rest of their group afterwards. </a:t>
            </a:r>
          </a:p>
          <a:p>
            <a:pPr marL="0" lvl="0" indent="0" algn="l" rtl="0">
              <a:lnSpc>
                <a:spcPct val="115000"/>
              </a:lnSpc>
              <a:spcBef>
                <a:spcPts val="1200"/>
              </a:spcBef>
              <a:spcAft>
                <a:spcPts val="0"/>
              </a:spcAft>
              <a:buClr>
                <a:schemeClr val="dk1"/>
              </a:buClr>
              <a:buSzPts val="1100"/>
              <a:buFont typeface="Arial"/>
              <a:buNone/>
            </a:pPr>
            <a:endParaRPr dirty="0">
              <a:solidFill>
                <a:schemeClr val="dk1"/>
              </a:solidFill>
            </a:endParaRPr>
          </a:p>
        </p:txBody>
      </p:sp>
      <p:sp>
        <p:nvSpPr>
          <p:cNvPr id="165" name="Google Shape;165;g2397c5a31b2_0_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29b13a83f54ce65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g229b13a83f54ce65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176" name="Google Shape;176;g229b13a83f54ce65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57d40fd9a5_0_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257d40fd9a5_0_8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a:t>Encourage students to note next to the evidence/example where the information came from (e.g. popping in a bracket at the end of the sentence with (Source 1) or (Source 3). </a:t>
            </a:r>
            <a:endParaRPr/>
          </a:p>
        </p:txBody>
      </p:sp>
      <p:sp>
        <p:nvSpPr>
          <p:cNvPr id="186" name="Google Shape;186;g257d40fd9a5_0_8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39689ae08e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g239689ae08e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1" dirty="0">
              <a:solidFill>
                <a:schemeClr val="dk1"/>
              </a:solidFill>
              <a:latin typeface="Roboto"/>
              <a:ea typeface="Roboto"/>
              <a:cs typeface="Roboto"/>
              <a:sym typeface="Roboto"/>
            </a:endParaRPr>
          </a:p>
        </p:txBody>
      </p:sp>
      <p:sp>
        <p:nvSpPr>
          <p:cNvPr id="194" name="Google Shape;194;g239689ae08e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2" name="Google Shape;62;p15"/>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3" name="Google Shape;63;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4" name="Google Shape;64;p15"/>
          <p:cNvSpPr txBox="1">
            <a:spLocks noGrp="1"/>
          </p:cNvSpPr>
          <p:nvPr>
            <p:ph type="title"/>
          </p:nvPr>
        </p:nvSpPr>
        <p:spPr>
          <a:xfrm>
            <a:off x="1680301" y="1188925"/>
            <a:ext cx="5783400" cy="14574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100"/>
              <a:buNone/>
              <a:defRPr sz="4100"/>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65" name="Google Shape;65;p15"/>
          <p:cNvSpPr txBox="1">
            <a:spLocks noGrp="1"/>
          </p:cNvSpPr>
          <p:nvPr>
            <p:ph type="subTitle" idx="1"/>
          </p:nvPr>
        </p:nvSpPr>
        <p:spPr>
          <a:xfrm>
            <a:off x="1680301" y="3049450"/>
            <a:ext cx="5783400" cy="9090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9pPr>
          </a:lstStyle>
          <a:p>
            <a:endParaRPr/>
          </a:p>
        </p:txBody>
      </p:sp>
      <p:sp>
        <p:nvSpPr>
          <p:cNvPr id="66" name="Google Shape;66;p1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cxnSp>
        <p:nvCxnSpPr>
          <p:cNvPr id="68" name="Google Shape;6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9" name="Google Shape;69;p16"/>
          <p:cNvSpPr txBox="1">
            <a:spLocks noGrp="1"/>
          </p:cNvSpPr>
          <p:nvPr>
            <p:ph type="title"/>
          </p:nvPr>
        </p:nvSpPr>
        <p:spPr>
          <a:xfrm>
            <a:off x="480750" y="1764950"/>
            <a:ext cx="8222100" cy="9075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900"/>
              <a:buNone/>
              <a:defRPr sz="4900"/>
            </a:lvl1pPr>
            <a:lvl2pPr lvl="1" algn="ctr" rtl="0">
              <a:spcBef>
                <a:spcPts val="0"/>
              </a:spcBef>
              <a:spcAft>
                <a:spcPts val="0"/>
              </a:spcAft>
              <a:buSzPts val="4900"/>
              <a:buNone/>
              <a:defRPr sz="4900"/>
            </a:lvl2pPr>
            <a:lvl3pPr lvl="2" algn="ctr" rtl="0">
              <a:spcBef>
                <a:spcPts val="0"/>
              </a:spcBef>
              <a:spcAft>
                <a:spcPts val="0"/>
              </a:spcAft>
              <a:buSzPts val="4900"/>
              <a:buNone/>
              <a:defRPr sz="4900"/>
            </a:lvl3pPr>
            <a:lvl4pPr lvl="3" algn="ctr" rtl="0">
              <a:spcBef>
                <a:spcPts val="0"/>
              </a:spcBef>
              <a:spcAft>
                <a:spcPts val="0"/>
              </a:spcAft>
              <a:buSzPts val="4900"/>
              <a:buNone/>
              <a:defRPr sz="4900"/>
            </a:lvl4pPr>
            <a:lvl5pPr lvl="4" algn="ctr" rtl="0">
              <a:spcBef>
                <a:spcPts val="0"/>
              </a:spcBef>
              <a:spcAft>
                <a:spcPts val="0"/>
              </a:spcAft>
              <a:buSzPts val="4900"/>
              <a:buNone/>
              <a:defRPr sz="4900"/>
            </a:lvl5pPr>
            <a:lvl6pPr lvl="5" algn="ctr" rtl="0">
              <a:spcBef>
                <a:spcPts val="0"/>
              </a:spcBef>
              <a:spcAft>
                <a:spcPts val="0"/>
              </a:spcAft>
              <a:buSzPts val="4900"/>
              <a:buNone/>
              <a:defRPr sz="4900"/>
            </a:lvl6pPr>
            <a:lvl7pPr lvl="6" algn="ctr" rtl="0">
              <a:spcBef>
                <a:spcPts val="0"/>
              </a:spcBef>
              <a:spcAft>
                <a:spcPts val="0"/>
              </a:spcAft>
              <a:buSzPts val="4900"/>
              <a:buNone/>
              <a:defRPr sz="4900"/>
            </a:lvl7pPr>
            <a:lvl8pPr lvl="7" algn="ctr" rtl="0">
              <a:spcBef>
                <a:spcPts val="0"/>
              </a:spcBef>
              <a:spcAft>
                <a:spcPts val="0"/>
              </a:spcAft>
              <a:buSzPts val="4900"/>
              <a:buNone/>
              <a:defRPr sz="4900"/>
            </a:lvl8pPr>
            <a:lvl9pPr lvl="8" algn="ctr" rtl="0">
              <a:spcBef>
                <a:spcPts val="0"/>
              </a:spcBef>
              <a:spcAft>
                <a:spcPts val="0"/>
              </a:spcAft>
              <a:buSzPts val="4900"/>
              <a:buNone/>
              <a:defRPr sz="4900"/>
            </a:lvl9pPr>
          </a:lstStyle>
          <a:p>
            <a:endParaRPr/>
          </a:p>
        </p:txBody>
      </p:sp>
      <p:sp>
        <p:nvSpPr>
          <p:cNvPr id="70" name="Google Shape;70;p16"/>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1"/>
        <p:cNvGrpSpPr/>
        <p:nvPr/>
      </p:nvGrpSpPr>
      <p:grpSpPr>
        <a:xfrm>
          <a:off x="0" y="0"/>
          <a:ext cx="0" cy="0"/>
          <a:chOff x="0" y="0"/>
          <a:chExt cx="0" cy="0"/>
        </a:xfrm>
      </p:grpSpPr>
      <p:cxnSp>
        <p:nvCxnSpPr>
          <p:cNvPr id="72" name="Google Shape;7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3" name="Google Shape;73;p17"/>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4" name="Google Shape;74;p17"/>
          <p:cNvSpPr txBox="1">
            <a:spLocks noGrp="1"/>
          </p:cNvSpPr>
          <p:nvPr>
            <p:ph type="body" idx="1"/>
          </p:nvPr>
        </p:nvSpPr>
        <p:spPr>
          <a:xfrm>
            <a:off x="387900" y="1489824"/>
            <a:ext cx="8368200" cy="3078900"/>
          </a:xfrm>
          <a:prstGeom prst="rect">
            <a:avLst/>
          </a:prstGeom>
        </p:spPr>
        <p:txBody>
          <a:bodyPr spcFirstLastPara="1" wrap="square" lIns="93500" tIns="93500" rIns="93500" bIns="93500" anchor="t"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6"/>
        <p:cNvGrpSpPr/>
        <p:nvPr/>
      </p:nvGrpSpPr>
      <p:grpSpPr>
        <a:xfrm>
          <a:off x="0" y="0"/>
          <a:ext cx="0" cy="0"/>
          <a:chOff x="0" y="0"/>
          <a:chExt cx="0" cy="0"/>
        </a:xfrm>
      </p:grpSpPr>
      <p:cxnSp>
        <p:nvCxnSpPr>
          <p:cNvPr id="77" name="Google Shape;77;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8" name="Google Shape;78;p18"/>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9" name="Google Shape;79;p18"/>
          <p:cNvSpPr txBox="1">
            <a:spLocks noGrp="1"/>
          </p:cNvSpPr>
          <p:nvPr>
            <p:ph type="body" idx="1"/>
          </p:nvPr>
        </p:nvSpPr>
        <p:spPr>
          <a:xfrm>
            <a:off x="3879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0" name="Google Shape;80;p18"/>
          <p:cNvSpPr txBox="1">
            <a:spLocks noGrp="1"/>
          </p:cNvSpPr>
          <p:nvPr>
            <p:ph type="body" idx="2"/>
          </p:nvPr>
        </p:nvSpPr>
        <p:spPr>
          <a:xfrm>
            <a:off x="47562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1" name="Google Shape;81;p18"/>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4" name="Google Shape;84;p19"/>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cxnSp>
        <p:nvCxnSpPr>
          <p:cNvPr id="86" name="Google Shape;86;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7" name="Google Shape;87;p20"/>
          <p:cNvSpPr txBox="1">
            <a:spLocks noGrp="1"/>
          </p:cNvSpPr>
          <p:nvPr>
            <p:ph type="title"/>
          </p:nvPr>
        </p:nvSpPr>
        <p:spPr>
          <a:xfrm>
            <a:off x="387900" y="555600"/>
            <a:ext cx="2808000" cy="755700"/>
          </a:xfrm>
          <a:prstGeom prst="rect">
            <a:avLst/>
          </a:prstGeom>
        </p:spPr>
        <p:txBody>
          <a:bodyPr spcFirstLastPara="1" wrap="square" lIns="93500" tIns="93500" rIns="93500" bIns="93500" anchor="b"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88" name="Google Shape;88;p20"/>
          <p:cNvSpPr txBox="1">
            <a:spLocks noGrp="1"/>
          </p:cNvSpPr>
          <p:nvPr>
            <p:ph type="body" idx="1"/>
          </p:nvPr>
        </p:nvSpPr>
        <p:spPr>
          <a:xfrm>
            <a:off x="387900" y="1594025"/>
            <a:ext cx="2808000" cy="2681100"/>
          </a:xfrm>
          <a:prstGeom prst="rect">
            <a:avLst/>
          </a:prstGeom>
        </p:spPr>
        <p:txBody>
          <a:bodyPr spcFirstLastPara="1" wrap="square" lIns="93500" tIns="93500" rIns="93500" bIns="93500" anchor="t" anchorCtr="0">
            <a:noAutofit/>
          </a:bodyPr>
          <a:lstStyle>
            <a:lvl1pPr marL="457200" lvl="0" indent="-304800" rtl="0">
              <a:spcBef>
                <a:spcPts val="0"/>
              </a:spcBef>
              <a:spcAft>
                <a:spcPts val="0"/>
              </a:spcAft>
              <a:buSzPts val="1200"/>
              <a:buChar char="●"/>
              <a:defRPr sz="12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9" name="Google Shape;89;p20"/>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490250" y="526350"/>
            <a:ext cx="5618700" cy="4090800"/>
          </a:xfrm>
          <a:prstGeom prst="rect">
            <a:avLst/>
          </a:prstGeom>
        </p:spPr>
        <p:txBody>
          <a:bodyPr spcFirstLastPara="1" wrap="square" lIns="93500" tIns="93500" rIns="93500" bIns="93500" anchor="ctr" anchorCtr="0">
            <a:noAutofit/>
          </a:bodyPr>
          <a:lstStyle>
            <a:lvl1pPr lvl="0" rtl="0">
              <a:spcBef>
                <a:spcPts val="0"/>
              </a:spcBef>
              <a:spcAft>
                <a:spcPts val="0"/>
              </a:spcAft>
              <a:buSzPts val="4900"/>
              <a:buNone/>
              <a:defRPr sz="4900"/>
            </a:lvl1pPr>
            <a:lvl2pPr lvl="1" rtl="0">
              <a:spcBef>
                <a:spcPts val="0"/>
              </a:spcBef>
              <a:spcAft>
                <a:spcPts val="0"/>
              </a:spcAft>
              <a:buSzPts val="4900"/>
              <a:buNone/>
              <a:defRPr sz="4900"/>
            </a:lvl2pPr>
            <a:lvl3pPr lvl="2" rtl="0">
              <a:spcBef>
                <a:spcPts val="0"/>
              </a:spcBef>
              <a:spcAft>
                <a:spcPts val="0"/>
              </a:spcAft>
              <a:buSzPts val="4900"/>
              <a:buNone/>
              <a:defRPr sz="4900"/>
            </a:lvl3pPr>
            <a:lvl4pPr lvl="3" rtl="0">
              <a:spcBef>
                <a:spcPts val="0"/>
              </a:spcBef>
              <a:spcAft>
                <a:spcPts val="0"/>
              </a:spcAft>
              <a:buSzPts val="4900"/>
              <a:buNone/>
              <a:defRPr sz="4900"/>
            </a:lvl4pPr>
            <a:lvl5pPr lvl="4" rtl="0">
              <a:spcBef>
                <a:spcPts val="0"/>
              </a:spcBef>
              <a:spcAft>
                <a:spcPts val="0"/>
              </a:spcAft>
              <a:buSzPts val="4900"/>
              <a:buNone/>
              <a:defRPr sz="4900"/>
            </a:lvl5pPr>
            <a:lvl6pPr lvl="5" rtl="0">
              <a:spcBef>
                <a:spcPts val="0"/>
              </a:spcBef>
              <a:spcAft>
                <a:spcPts val="0"/>
              </a:spcAft>
              <a:buSzPts val="4900"/>
              <a:buNone/>
              <a:defRPr sz="4900"/>
            </a:lvl6pPr>
            <a:lvl7pPr lvl="6" rtl="0">
              <a:spcBef>
                <a:spcPts val="0"/>
              </a:spcBef>
              <a:spcAft>
                <a:spcPts val="0"/>
              </a:spcAft>
              <a:buSzPts val="4900"/>
              <a:buNone/>
              <a:defRPr sz="4900"/>
            </a:lvl7pPr>
            <a:lvl8pPr lvl="7" rtl="0">
              <a:spcBef>
                <a:spcPts val="0"/>
              </a:spcBef>
              <a:spcAft>
                <a:spcPts val="0"/>
              </a:spcAft>
              <a:buSzPts val="4900"/>
              <a:buNone/>
              <a:defRPr sz="4900"/>
            </a:lvl8pPr>
            <a:lvl9pPr lvl="8" rtl="0">
              <a:spcBef>
                <a:spcPts val="0"/>
              </a:spcBef>
              <a:spcAft>
                <a:spcPts val="0"/>
              </a:spcAft>
              <a:buSzPts val="4900"/>
              <a:buNone/>
              <a:defRPr sz="49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22"/>
          <p:cNvSpPr/>
          <p:nvPr/>
        </p:nvSpPr>
        <p:spPr>
          <a:xfrm>
            <a:off x="4572000" y="-75"/>
            <a:ext cx="4572000" cy="5143500"/>
          </a:xfrm>
          <a:prstGeom prst="rect">
            <a:avLst/>
          </a:prstGeom>
          <a:solidFill>
            <a:schemeClr val="dk2"/>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cxnSp>
        <p:nvCxnSpPr>
          <p:cNvPr id="95" name="Google Shape;95;p22"/>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6" name="Google Shape;96;p22"/>
          <p:cNvSpPr txBox="1">
            <a:spLocks noGrp="1"/>
          </p:cNvSpPr>
          <p:nvPr>
            <p:ph type="title"/>
          </p:nvPr>
        </p:nvSpPr>
        <p:spPr>
          <a:xfrm>
            <a:off x="265500" y="1209075"/>
            <a:ext cx="4045200" cy="15063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3900"/>
              <a:buNone/>
              <a:defRPr sz="39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97" name="Google Shape;97;p22"/>
          <p:cNvSpPr txBox="1">
            <a:spLocks noGrp="1"/>
          </p:cNvSpPr>
          <p:nvPr>
            <p:ph type="subTitle" idx="1"/>
          </p:nvPr>
        </p:nvSpPr>
        <p:spPr>
          <a:xfrm>
            <a:off x="265500" y="2769001"/>
            <a:ext cx="4045200" cy="13455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8" name="Google Shape;98;p22"/>
          <p:cNvSpPr txBox="1">
            <a:spLocks noGrp="1"/>
          </p:cNvSpPr>
          <p:nvPr>
            <p:ph type="body" idx="2"/>
          </p:nvPr>
        </p:nvSpPr>
        <p:spPr>
          <a:xfrm>
            <a:off x="4939500" y="724200"/>
            <a:ext cx="3837000" cy="3695100"/>
          </a:xfrm>
          <a:prstGeom prst="rect">
            <a:avLst/>
          </a:prstGeom>
        </p:spPr>
        <p:txBody>
          <a:bodyPr spcFirstLastPara="1" wrap="square" lIns="93500" tIns="93500" rIns="93500" bIns="93500" anchor="ctr"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99" name="Google Shape;99;p22"/>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
        <p:cNvGrpSpPr/>
        <p:nvPr/>
      </p:nvGrpSpPr>
      <p:grpSpPr>
        <a:xfrm>
          <a:off x="0" y="0"/>
          <a:ext cx="0" cy="0"/>
          <a:chOff x="0" y="0"/>
          <a:chExt cx="0" cy="0"/>
        </a:xfrm>
      </p:grpSpPr>
      <p:sp>
        <p:nvSpPr>
          <p:cNvPr id="101" name="Google Shape;101;p23"/>
          <p:cNvSpPr txBox="1">
            <a:spLocks noGrp="1"/>
          </p:cNvSpPr>
          <p:nvPr>
            <p:ph type="body" idx="1"/>
          </p:nvPr>
        </p:nvSpPr>
        <p:spPr>
          <a:xfrm>
            <a:off x="319500" y="4233725"/>
            <a:ext cx="5998800" cy="598800"/>
          </a:xfrm>
          <a:prstGeom prst="rect">
            <a:avLst/>
          </a:prstGeom>
        </p:spPr>
        <p:txBody>
          <a:bodyPr spcFirstLastPara="1" wrap="square" lIns="93500" tIns="93500" rIns="93500" bIns="93500" anchor="ctr" anchorCtr="0">
            <a:no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2" name="Google Shape;102;p23"/>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
        <p:cNvGrpSpPr/>
        <p:nvPr/>
      </p:nvGrpSpPr>
      <p:grpSpPr>
        <a:xfrm>
          <a:off x="0" y="0"/>
          <a:ext cx="0" cy="0"/>
          <a:chOff x="0" y="0"/>
          <a:chExt cx="0" cy="0"/>
        </a:xfrm>
      </p:grpSpPr>
      <p:sp>
        <p:nvSpPr>
          <p:cNvPr id="104" name="Google Shape;104;p24"/>
          <p:cNvSpPr/>
          <p:nvPr/>
        </p:nvSpPr>
        <p:spPr>
          <a:xfrm>
            <a:off x="150" y="5076825"/>
            <a:ext cx="9143700" cy="66600"/>
          </a:xfrm>
          <a:prstGeom prst="rect">
            <a:avLst/>
          </a:prstGeom>
          <a:solidFill>
            <a:schemeClr val="accent4"/>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sp>
        <p:nvSpPr>
          <p:cNvPr id="105" name="Google Shape;105;p24"/>
          <p:cNvSpPr txBox="1">
            <a:spLocks noGrp="1"/>
          </p:cNvSpPr>
          <p:nvPr>
            <p:ph type="title" hasCustomPrompt="1"/>
          </p:nvPr>
        </p:nvSpPr>
        <p:spPr>
          <a:xfrm>
            <a:off x="387900" y="1152450"/>
            <a:ext cx="8368200" cy="1538400"/>
          </a:xfrm>
          <a:prstGeom prst="rect">
            <a:avLst/>
          </a:prstGeom>
        </p:spPr>
        <p:txBody>
          <a:bodyPr spcFirstLastPara="1" wrap="square" lIns="93500" tIns="93500" rIns="93500" bIns="93500" anchor="ctr" anchorCtr="0">
            <a:noAutofit/>
          </a:bodyPr>
          <a:lstStyle>
            <a:lvl1pPr lvl="0" algn="ctr" rtl="0">
              <a:spcBef>
                <a:spcPts val="0"/>
              </a:spcBef>
              <a:spcAft>
                <a:spcPts val="0"/>
              </a:spcAft>
              <a:buClr>
                <a:schemeClr val="accent5"/>
              </a:buClr>
              <a:buSzPts val="13300"/>
              <a:buNone/>
              <a:defRPr sz="13300">
                <a:solidFill>
                  <a:schemeClr val="accent5"/>
                </a:solidFill>
              </a:defRPr>
            </a:lvl1pPr>
            <a:lvl2pPr lvl="1" algn="ctr" rtl="0">
              <a:spcBef>
                <a:spcPts val="0"/>
              </a:spcBef>
              <a:spcAft>
                <a:spcPts val="0"/>
              </a:spcAft>
              <a:buClr>
                <a:schemeClr val="accent5"/>
              </a:buClr>
              <a:buSzPts val="13300"/>
              <a:buNone/>
              <a:defRPr sz="13300">
                <a:solidFill>
                  <a:schemeClr val="accent5"/>
                </a:solidFill>
              </a:defRPr>
            </a:lvl2pPr>
            <a:lvl3pPr lvl="2" algn="ctr" rtl="0">
              <a:spcBef>
                <a:spcPts val="0"/>
              </a:spcBef>
              <a:spcAft>
                <a:spcPts val="0"/>
              </a:spcAft>
              <a:buClr>
                <a:schemeClr val="accent5"/>
              </a:buClr>
              <a:buSzPts val="13300"/>
              <a:buNone/>
              <a:defRPr sz="13300">
                <a:solidFill>
                  <a:schemeClr val="accent5"/>
                </a:solidFill>
              </a:defRPr>
            </a:lvl3pPr>
            <a:lvl4pPr lvl="3" algn="ctr" rtl="0">
              <a:spcBef>
                <a:spcPts val="0"/>
              </a:spcBef>
              <a:spcAft>
                <a:spcPts val="0"/>
              </a:spcAft>
              <a:buClr>
                <a:schemeClr val="accent5"/>
              </a:buClr>
              <a:buSzPts val="13300"/>
              <a:buNone/>
              <a:defRPr sz="13300">
                <a:solidFill>
                  <a:schemeClr val="accent5"/>
                </a:solidFill>
              </a:defRPr>
            </a:lvl4pPr>
            <a:lvl5pPr lvl="4" algn="ctr" rtl="0">
              <a:spcBef>
                <a:spcPts val="0"/>
              </a:spcBef>
              <a:spcAft>
                <a:spcPts val="0"/>
              </a:spcAft>
              <a:buClr>
                <a:schemeClr val="accent5"/>
              </a:buClr>
              <a:buSzPts val="13300"/>
              <a:buNone/>
              <a:defRPr sz="13300">
                <a:solidFill>
                  <a:schemeClr val="accent5"/>
                </a:solidFill>
              </a:defRPr>
            </a:lvl5pPr>
            <a:lvl6pPr lvl="5" algn="ctr" rtl="0">
              <a:spcBef>
                <a:spcPts val="0"/>
              </a:spcBef>
              <a:spcAft>
                <a:spcPts val="0"/>
              </a:spcAft>
              <a:buClr>
                <a:schemeClr val="accent5"/>
              </a:buClr>
              <a:buSzPts val="13300"/>
              <a:buNone/>
              <a:defRPr sz="13300">
                <a:solidFill>
                  <a:schemeClr val="accent5"/>
                </a:solidFill>
              </a:defRPr>
            </a:lvl6pPr>
            <a:lvl7pPr lvl="6" algn="ctr" rtl="0">
              <a:spcBef>
                <a:spcPts val="0"/>
              </a:spcBef>
              <a:spcAft>
                <a:spcPts val="0"/>
              </a:spcAft>
              <a:buClr>
                <a:schemeClr val="accent5"/>
              </a:buClr>
              <a:buSzPts val="13300"/>
              <a:buNone/>
              <a:defRPr sz="13300">
                <a:solidFill>
                  <a:schemeClr val="accent5"/>
                </a:solidFill>
              </a:defRPr>
            </a:lvl7pPr>
            <a:lvl8pPr lvl="7" algn="ctr" rtl="0">
              <a:spcBef>
                <a:spcPts val="0"/>
              </a:spcBef>
              <a:spcAft>
                <a:spcPts val="0"/>
              </a:spcAft>
              <a:buClr>
                <a:schemeClr val="accent5"/>
              </a:buClr>
              <a:buSzPts val="13300"/>
              <a:buNone/>
              <a:defRPr sz="13300">
                <a:solidFill>
                  <a:schemeClr val="accent5"/>
                </a:solidFill>
              </a:defRPr>
            </a:lvl8pPr>
            <a:lvl9pPr lvl="8" algn="ctr" rtl="0">
              <a:spcBef>
                <a:spcPts val="0"/>
              </a:spcBef>
              <a:spcAft>
                <a:spcPts val="0"/>
              </a:spcAft>
              <a:buClr>
                <a:schemeClr val="accent5"/>
              </a:buClr>
              <a:buSzPts val="13300"/>
              <a:buNone/>
              <a:defRPr sz="13300">
                <a:solidFill>
                  <a:schemeClr val="accent5"/>
                </a:solidFill>
              </a:defRPr>
            </a:lvl9pPr>
          </a:lstStyle>
          <a:p>
            <a:r>
              <a:t>xx%</a:t>
            </a:r>
          </a:p>
        </p:txBody>
      </p:sp>
      <p:sp>
        <p:nvSpPr>
          <p:cNvPr id="106" name="Google Shape;106;p24"/>
          <p:cNvSpPr txBox="1">
            <a:spLocks noGrp="1"/>
          </p:cNvSpPr>
          <p:nvPr>
            <p:ph type="body" idx="1"/>
          </p:nvPr>
        </p:nvSpPr>
        <p:spPr>
          <a:xfrm>
            <a:off x="387900" y="2919450"/>
            <a:ext cx="8368200" cy="1071600"/>
          </a:xfrm>
          <a:prstGeom prst="rect">
            <a:avLst/>
          </a:prstGeom>
        </p:spPr>
        <p:txBody>
          <a:bodyPr spcFirstLastPara="1" wrap="square" lIns="93500" tIns="93500" rIns="93500" bIns="93500" anchor="t" anchorCtr="0">
            <a:noAutofit/>
          </a:bodyPr>
          <a:lstStyle>
            <a:lvl1pPr marL="457200" lvl="0" indent="-342900" algn="ctr" rtl="0">
              <a:spcBef>
                <a:spcPts val="0"/>
              </a:spcBef>
              <a:spcAft>
                <a:spcPts val="0"/>
              </a:spcAft>
              <a:buSzPts val="1800"/>
              <a:buChar char="●"/>
              <a:defRPr/>
            </a:lvl1pPr>
            <a:lvl2pPr marL="914400" lvl="1" indent="-317500" algn="ctr" rtl="0">
              <a:spcBef>
                <a:spcPts val="1700"/>
              </a:spcBef>
              <a:spcAft>
                <a:spcPts val="0"/>
              </a:spcAft>
              <a:buSzPts val="1400"/>
              <a:buChar char="○"/>
              <a:defRPr/>
            </a:lvl2pPr>
            <a:lvl3pPr marL="1371600" lvl="2" indent="-317500" algn="ctr" rtl="0">
              <a:spcBef>
                <a:spcPts val="1700"/>
              </a:spcBef>
              <a:spcAft>
                <a:spcPts val="0"/>
              </a:spcAft>
              <a:buSzPts val="1400"/>
              <a:buChar char="■"/>
              <a:defRPr/>
            </a:lvl3pPr>
            <a:lvl4pPr marL="1828800" lvl="3" indent="-317500" algn="ctr" rtl="0">
              <a:spcBef>
                <a:spcPts val="1700"/>
              </a:spcBef>
              <a:spcAft>
                <a:spcPts val="0"/>
              </a:spcAft>
              <a:buSzPts val="1400"/>
              <a:buChar char="●"/>
              <a:defRPr/>
            </a:lvl4pPr>
            <a:lvl5pPr marL="2286000" lvl="4" indent="-317500" algn="ctr" rtl="0">
              <a:spcBef>
                <a:spcPts val="1700"/>
              </a:spcBef>
              <a:spcAft>
                <a:spcPts val="0"/>
              </a:spcAft>
              <a:buSzPts val="1400"/>
              <a:buChar char="○"/>
              <a:defRPr/>
            </a:lvl5pPr>
            <a:lvl6pPr marL="2743200" lvl="5" indent="-317500" algn="ctr" rtl="0">
              <a:spcBef>
                <a:spcPts val="1700"/>
              </a:spcBef>
              <a:spcAft>
                <a:spcPts val="0"/>
              </a:spcAft>
              <a:buSzPts val="1400"/>
              <a:buChar char="■"/>
              <a:defRPr/>
            </a:lvl6pPr>
            <a:lvl7pPr marL="3200400" lvl="6" indent="-317500" algn="ctr" rtl="0">
              <a:spcBef>
                <a:spcPts val="1700"/>
              </a:spcBef>
              <a:spcAft>
                <a:spcPts val="0"/>
              </a:spcAft>
              <a:buSzPts val="1400"/>
              <a:buChar char="●"/>
              <a:defRPr/>
            </a:lvl7pPr>
            <a:lvl8pPr marL="3657600" lvl="7" indent="-317500" algn="ctr" rtl="0">
              <a:spcBef>
                <a:spcPts val="1700"/>
              </a:spcBef>
              <a:spcAft>
                <a:spcPts val="0"/>
              </a:spcAft>
              <a:buSzPts val="1400"/>
              <a:buChar char="○"/>
              <a:defRPr/>
            </a:lvl8pPr>
            <a:lvl9pPr marL="4114800" lvl="8" indent="-317500" algn="ctr" rtl="0">
              <a:spcBef>
                <a:spcPts val="1700"/>
              </a:spcBef>
              <a:spcAft>
                <a:spcPts val="1700"/>
              </a:spcAft>
              <a:buSzPts val="1400"/>
              <a:buChar char="■"/>
              <a:defRPr/>
            </a:lvl9pPr>
          </a:lstStyle>
          <a:p>
            <a:endParaRPr/>
          </a:p>
        </p:txBody>
      </p:sp>
      <p:sp>
        <p:nvSpPr>
          <p:cNvPr id="107" name="Google Shape;107;p24"/>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87900" y="458025"/>
            <a:ext cx="8368200" cy="686100"/>
          </a:xfrm>
          <a:prstGeom prst="rect">
            <a:avLst/>
          </a:prstGeom>
          <a:noFill/>
          <a:ln>
            <a:noFill/>
          </a:ln>
        </p:spPr>
        <p:txBody>
          <a:bodyPr spcFirstLastPara="1" wrap="square" lIns="93500" tIns="93500" rIns="93500" bIns="93500" anchor="b" anchorCtr="0">
            <a:noAutofit/>
          </a:bodyPr>
          <a:lstStyle>
            <a:lvl1pPr lvl="0"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9pPr>
          </a:lstStyle>
          <a:p>
            <a:endParaRPr/>
          </a:p>
        </p:txBody>
      </p:sp>
      <p:sp>
        <p:nvSpPr>
          <p:cNvPr id="58" name="Google Shape;58;p14"/>
          <p:cNvSpPr txBox="1">
            <a:spLocks noGrp="1"/>
          </p:cNvSpPr>
          <p:nvPr>
            <p:ph type="body" idx="1"/>
          </p:nvPr>
        </p:nvSpPr>
        <p:spPr>
          <a:xfrm>
            <a:off x="387900" y="1489824"/>
            <a:ext cx="8368200" cy="3078900"/>
          </a:xfrm>
          <a:prstGeom prst="rect">
            <a:avLst/>
          </a:prstGeom>
          <a:noFill/>
          <a:ln>
            <a:noFill/>
          </a:ln>
        </p:spPr>
        <p:txBody>
          <a:bodyPr spcFirstLastPara="1" wrap="square" lIns="93500" tIns="93500" rIns="93500" bIns="93500" anchor="t" anchorCtr="0">
            <a:no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2pPr>
            <a:lvl3pPr marL="1371600" lvl="2"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3pPr>
            <a:lvl4pPr marL="1828800" lvl="3"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4pPr>
            <a:lvl5pPr marL="2286000" lvl="4"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5pPr>
            <a:lvl6pPr marL="2743200" lvl="5"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6pPr>
            <a:lvl7pPr marL="3200400" lvl="6"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7pPr>
            <a:lvl8pPr marL="3657600" lvl="7"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8pPr>
            <a:lvl9pPr marL="4114800" lvl="8" indent="-317500" rtl="0">
              <a:lnSpc>
                <a:spcPct val="115000"/>
              </a:lnSpc>
              <a:spcBef>
                <a:spcPts val="1700"/>
              </a:spcBef>
              <a:spcAft>
                <a:spcPts val="1700"/>
              </a:spcAft>
              <a:buClr>
                <a:schemeClr val="dk1"/>
              </a:buClr>
              <a:buSzPts val="1400"/>
              <a:buFont typeface="Roboto"/>
              <a:buChar char="■"/>
              <a:defRPr sz="1400">
                <a:solidFill>
                  <a:schemeClr val="dk1"/>
                </a:solidFill>
                <a:latin typeface="Roboto"/>
                <a:ea typeface="Roboto"/>
                <a:cs typeface="Roboto"/>
                <a:sym typeface="Roboto"/>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3500" tIns="93500" rIns="93500" bIns="93500" anchor="ctr" anchorCtr="0">
            <a:no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2.png"/><Relationship Id="rId7" Type="http://schemas.openxmlformats.org/officeDocument/2006/relationships/hyperlink" Target="http://www.youtube.com/watch?v=rmSdt8uZ5qI"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jpg"/><Relationship Id="rId5" Type="http://schemas.openxmlformats.org/officeDocument/2006/relationships/hyperlink" Target="http://www.youtube.com/watch?v=ugGns_YNne8"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
        <p:nvSpPr>
          <p:cNvPr id="117" name="Google Shape;117;p26"/>
          <p:cNvSpPr txBox="1"/>
          <p:nvPr/>
        </p:nvSpPr>
        <p:spPr>
          <a:xfrm>
            <a:off x="2381550" y="2255075"/>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dirty="0">
                <a:solidFill>
                  <a:srgbClr val="EE6C3A"/>
                </a:solidFill>
                <a:latin typeface="Roboto"/>
                <a:ea typeface="Roboto"/>
                <a:cs typeface="Roboto"/>
                <a:sym typeface="Roboto"/>
              </a:rPr>
              <a:t>Module 2 (Year 9-10)</a:t>
            </a:r>
            <a:endParaRPr sz="2000" b="1" dirty="0">
              <a:solidFill>
                <a:srgbClr val="EE6C3A"/>
              </a:solidFill>
              <a:latin typeface="Roboto"/>
              <a:ea typeface="Roboto"/>
              <a:cs typeface="Roboto"/>
              <a:sym typeface="Roboto"/>
            </a:endParaRPr>
          </a:p>
        </p:txBody>
      </p:sp>
      <p:pic>
        <p:nvPicPr>
          <p:cNvPr id="2" name="Picture 1" descr="A logo for a company">
            <a:extLst>
              <a:ext uri="{FF2B5EF4-FFF2-40B4-BE49-F238E27FC236}">
                <a16:creationId xmlns:a16="http://schemas.microsoft.com/office/drawing/2014/main" id="{9E10F538-DC9C-81A7-BBA3-ACA9CAC09EE1}"/>
              </a:ext>
            </a:extLst>
          </p:cNvPr>
          <p:cNvPicPr>
            <a:picLocks noChangeAspect="1"/>
          </p:cNvPicPr>
          <p:nvPr/>
        </p:nvPicPr>
        <p:blipFill rotWithShape="1">
          <a:blip r:embed="rId3"/>
          <a:srcRect t="32610"/>
          <a:stretch/>
        </p:blipFill>
        <p:spPr>
          <a:xfrm>
            <a:off x="2957777" y="1483930"/>
            <a:ext cx="3228446" cy="2175640"/>
          </a:xfrm>
          <a:prstGeom prst="rect">
            <a:avLst/>
          </a:prstGeom>
        </p:spPr>
      </p:pic>
      <p:sp>
        <p:nvSpPr>
          <p:cNvPr id="3" name="Google Shape;115;p26">
            <a:extLst>
              <a:ext uri="{FF2B5EF4-FFF2-40B4-BE49-F238E27FC236}">
                <a16:creationId xmlns:a16="http://schemas.microsoft.com/office/drawing/2014/main" id="{5CDC613E-CE7C-B4E6-53DB-63D501404701}"/>
              </a:ext>
            </a:extLst>
          </p:cNvPr>
          <p:cNvSpPr txBox="1">
            <a:spLocks/>
          </p:cNvSpPr>
          <p:nvPr/>
        </p:nvSpPr>
        <p:spPr>
          <a:xfrm>
            <a:off x="919500" y="2936005"/>
            <a:ext cx="7305000" cy="649500"/>
          </a:xfrm>
          <a:prstGeom prst="rect">
            <a:avLst/>
          </a:prstGeom>
          <a:noFill/>
          <a:ln>
            <a:noFill/>
          </a:ln>
        </p:spPr>
        <p:txBody>
          <a:bodyPr spcFirstLastPara="1" wrap="square" lIns="93500" tIns="93500" rIns="93500" bIns="93500"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170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1700"/>
              </a:spcBef>
              <a:spcAft>
                <a:spcPts val="170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pPr marL="0" indent="0" algn="ctr">
              <a:lnSpc>
                <a:spcPct val="100000"/>
              </a:lnSpc>
              <a:buFont typeface="Roboto"/>
              <a:buNone/>
            </a:pPr>
            <a:r>
              <a:rPr lang="en-GB" sz="2400" b="1" dirty="0">
                <a:solidFill>
                  <a:srgbClr val="000000"/>
                </a:solidFill>
                <a:latin typeface="Proxima Nova" panose="02000506030000020004" pitchFamily="2" charset="0"/>
                <a:ea typeface="Abel"/>
                <a:cs typeface="Abel"/>
                <a:sym typeface="Abel"/>
              </a:rPr>
              <a:t>Fred Hollows - a pioneer?</a:t>
            </a:r>
          </a:p>
          <a:p>
            <a:pPr marL="0" indent="0" algn="ctr">
              <a:lnSpc>
                <a:spcPct val="100000"/>
              </a:lnSpc>
              <a:buFont typeface="Roboto"/>
              <a:buNone/>
            </a:pPr>
            <a:endParaRPr lang="en-GB" sz="2400" b="1" dirty="0">
              <a:solidFill>
                <a:srgbClr val="000000"/>
              </a:solidFill>
              <a:latin typeface="Proxima Nova" panose="02000506030000020004" pitchFamily="2" charset="0"/>
              <a:ea typeface="Abel"/>
              <a:cs typeface="Abel"/>
              <a:sym typeface="Abel"/>
            </a:endParaRPr>
          </a:p>
        </p:txBody>
      </p:sp>
      <p:sp>
        <p:nvSpPr>
          <p:cNvPr id="4" name="Google Shape;117;p26">
            <a:extLst>
              <a:ext uri="{FF2B5EF4-FFF2-40B4-BE49-F238E27FC236}">
                <a16:creationId xmlns:a16="http://schemas.microsoft.com/office/drawing/2014/main" id="{5F0C1988-6CBA-29D1-D450-454367BE207B}"/>
              </a:ext>
            </a:extLst>
          </p:cNvPr>
          <p:cNvSpPr txBox="1"/>
          <p:nvPr/>
        </p:nvSpPr>
        <p:spPr>
          <a:xfrm>
            <a:off x="2266049" y="2429478"/>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dirty="0">
                <a:solidFill>
                  <a:srgbClr val="EE6C3A"/>
                </a:solidFill>
                <a:latin typeface="Proxima Nova" panose="02000506030000020004" pitchFamily="2" charset="0"/>
                <a:ea typeface="Roboto"/>
                <a:cs typeface="Roboto"/>
                <a:sym typeface="Roboto"/>
              </a:rPr>
              <a:t>Module 2 (Year 9 - 10)</a:t>
            </a:r>
            <a:endParaRPr sz="2000" b="1" dirty="0">
              <a:solidFill>
                <a:srgbClr val="EE6C3A"/>
              </a:solidFill>
              <a:latin typeface="Proxima Nova" panose="02000506030000020004" pitchFamily="2" charset="0"/>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24" name="Google Shape;124;p2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25" name="Google Shape;125;p27"/>
          <p:cNvSpPr txBox="1">
            <a:spLocks noGrp="1"/>
          </p:cNvSpPr>
          <p:nvPr>
            <p:ph type="body" idx="1"/>
          </p:nvPr>
        </p:nvSpPr>
        <p:spPr>
          <a:xfrm>
            <a:off x="2035700" y="1627625"/>
            <a:ext cx="6003600" cy="2783400"/>
          </a:xfrm>
          <a:prstGeom prst="rect">
            <a:avLst/>
          </a:prstGeom>
          <a:noFill/>
          <a:ln>
            <a:noFill/>
          </a:ln>
        </p:spPr>
        <p:txBody>
          <a:bodyPr spcFirstLastPara="1" wrap="square" lIns="68575" tIns="34275" rIns="68575" bIns="34275" anchor="t" anchorCtr="0">
            <a:normAutofit fontScale="70000" lnSpcReduction="20000"/>
          </a:bodyPr>
          <a:lstStyle/>
          <a:p>
            <a:pPr marL="0" lvl="2" indent="0" algn="l" rtl="0">
              <a:lnSpc>
                <a:spcPct val="115000"/>
              </a:lnSpc>
              <a:spcBef>
                <a:spcPts val="400"/>
              </a:spcBef>
              <a:spcAft>
                <a:spcPts val="0"/>
              </a:spcAft>
              <a:buNone/>
            </a:pPr>
            <a:r>
              <a:rPr lang="en-GB" sz="2300">
                <a:solidFill>
                  <a:schemeClr val="dk1"/>
                </a:solidFill>
              </a:rPr>
              <a:t>Some of you will be given a card with a one sentence statement explaining the achievement of the pioneer. Others will be given the image and the name. </a:t>
            </a:r>
            <a:endParaRPr sz="2300">
              <a:solidFill>
                <a:schemeClr val="dk1"/>
              </a:solidFill>
            </a:endParaRPr>
          </a:p>
          <a:p>
            <a:pPr marL="0" lvl="2" indent="0" algn="l" rtl="0">
              <a:lnSpc>
                <a:spcPct val="115000"/>
              </a:lnSpc>
              <a:spcBef>
                <a:spcPts val="400"/>
              </a:spcBef>
              <a:spcAft>
                <a:spcPts val="0"/>
              </a:spcAft>
              <a:buNone/>
            </a:pPr>
            <a:endParaRPr sz="2300">
              <a:solidFill>
                <a:schemeClr val="dk1"/>
              </a:solidFill>
            </a:endParaRPr>
          </a:p>
          <a:p>
            <a:pPr marL="0" lvl="2" indent="0" algn="l" rtl="0">
              <a:lnSpc>
                <a:spcPct val="115000"/>
              </a:lnSpc>
              <a:spcBef>
                <a:spcPts val="400"/>
              </a:spcBef>
              <a:spcAft>
                <a:spcPts val="0"/>
              </a:spcAft>
              <a:buNone/>
            </a:pPr>
            <a:r>
              <a:rPr lang="en-GB" sz="2300">
                <a:solidFill>
                  <a:schemeClr val="dk1"/>
                </a:solidFill>
              </a:rPr>
              <a:t>You must rove around the classroom to find your match. You should ask questions or give hints related to the pioneer on the card, without directly revealing the name. </a:t>
            </a:r>
            <a:endParaRPr sz="2300">
              <a:solidFill>
                <a:schemeClr val="dk1"/>
              </a:solidFill>
            </a:endParaRPr>
          </a:p>
          <a:p>
            <a:pPr marL="0" lvl="2" indent="0" algn="l" rtl="0">
              <a:lnSpc>
                <a:spcPct val="115000"/>
              </a:lnSpc>
              <a:spcBef>
                <a:spcPts val="400"/>
              </a:spcBef>
              <a:spcAft>
                <a:spcPts val="0"/>
              </a:spcAft>
              <a:buNone/>
            </a:pPr>
            <a:endParaRPr sz="2300">
              <a:solidFill>
                <a:schemeClr val="dk1"/>
              </a:solidFill>
            </a:endParaRPr>
          </a:p>
          <a:p>
            <a:pPr marL="0" lvl="2" indent="0" algn="l" rtl="0">
              <a:lnSpc>
                <a:spcPct val="115000"/>
              </a:lnSpc>
              <a:spcBef>
                <a:spcPts val="400"/>
              </a:spcBef>
              <a:spcAft>
                <a:spcPts val="0"/>
              </a:spcAft>
              <a:buNone/>
            </a:pPr>
            <a:r>
              <a:rPr lang="en-GB" sz="2300">
                <a:solidFill>
                  <a:schemeClr val="dk1"/>
                </a:solidFill>
              </a:rPr>
              <a:t>Once you have found your match, form a pair and sit down together. </a:t>
            </a:r>
            <a:endParaRPr sz="2300">
              <a:solidFill>
                <a:schemeClr val="dk1"/>
              </a:solidFill>
            </a:endParaRPr>
          </a:p>
        </p:txBody>
      </p:sp>
      <p:sp>
        <p:nvSpPr>
          <p:cNvPr id="126" name="Google Shape;126;p27"/>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Starter</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br>
              <a:rPr lang="en-GB"/>
            </a:br>
            <a:r>
              <a:rPr lang="en-GB" sz="3133" b="1"/>
              <a:t>Pioneer Match-Up</a:t>
            </a:r>
            <a:endParaRPr sz="3133"/>
          </a:p>
        </p:txBody>
      </p:sp>
      <p:pic>
        <p:nvPicPr>
          <p:cNvPr id="127" name="Google Shape;127;p27"/>
          <p:cNvPicPr preferRelativeResize="0"/>
          <p:nvPr/>
        </p:nvPicPr>
        <p:blipFill rotWithShape="1">
          <a:blip r:embed="rId4">
            <a:alphaModFix/>
          </a:blip>
          <a:srcRect r="56900"/>
          <a:stretch/>
        </p:blipFill>
        <p:spPr>
          <a:xfrm>
            <a:off x="628650" y="1627625"/>
            <a:ext cx="820675" cy="1177125"/>
          </a:xfrm>
          <a:prstGeom prst="rect">
            <a:avLst/>
          </a:prstGeom>
          <a:noFill/>
          <a:ln>
            <a:noFill/>
          </a:ln>
        </p:spPr>
      </p:pic>
      <p:pic>
        <p:nvPicPr>
          <p:cNvPr id="128" name="Google Shape;128;p27"/>
          <p:cNvPicPr preferRelativeResize="0"/>
          <p:nvPr/>
        </p:nvPicPr>
        <p:blipFill rotWithShape="1">
          <a:blip r:embed="rId4">
            <a:alphaModFix/>
          </a:blip>
          <a:srcRect l="53180" r="3719"/>
          <a:stretch/>
        </p:blipFill>
        <p:spPr>
          <a:xfrm>
            <a:off x="1215025" y="1860375"/>
            <a:ext cx="820675" cy="1177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8"/>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35" name="Google Shape;135;p2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36" name="Google Shape;136;p28"/>
          <p:cNvSpPr txBox="1">
            <a:spLocks noGrp="1"/>
          </p:cNvSpPr>
          <p:nvPr>
            <p:ph type="body" idx="1"/>
          </p:nvPr>
        </p:nvSpPr>
        <p:spPr>
          <a:xfrm>
            <a:off x="3876793" y="1686050"/>
            <a:ext cx="4132200" cy="2667300"/>
          </a:xfrm>
          <a:prstGeom prst="rect">
            <a:avLst/>
          </a:prstGeom>
          <a:noFill/>
          <a:ln>
            <a:noFill/>
          </a:ln>
        </p:spPr>
        <p:txBody>
          <a:bodyPr spcFirstLastPara="1" wrap="square" lIns="68575" tIns="34275" rIns="68575" bIns="34275" anchor="t" anchorCtr="0">
            <a:normAutofit/>
          </a:bodyPr>
          <a:lstStyle/>
          <a:p>
            <a:pPr marL="457200" lvl="0" indent="-374650" algn="l" rtl="0">
              <a:lnSpc>
                <a:spcPct val="120000"/>
              </a:lnSpc>
              <a:spcBef>
                <a:spcPts val="800"/>
              </a:spcBef>
              <a:spcAft>
                <a:spcPts val="0"/>
              </a:spcAft>
              <a:buClr>
                <a:schemeClr val="dk1"/>
              </a:buClr>
              <a:buSzPts val="2300"/>
              <a:buAutoNum type="arabicPeriod"/>
            </a:pPr>
            <a:r>
              <a:rPr lang="en-GB" sz="2000" dirty="0">
                <a:solidFill>
                  <a:schemeClr val="dk1"/>
                </a:solidFill>
              </a:rPr>
              <a:t>How did he help others?</a:t>
            </a:r>
            <a:endParaRPr sz="2000" dirty="0">
              <a:solidFill>
                <a:schemeClr val="dk1"/>
              </a:solidFill>
            </a:endParaRPr>
          </a:p>
          <a:p>
            <a:pPr marL="457200" lvl="0" indent="-374650" algn="l" rtl="0">
              <a:lnSpc>
                <a:spcPct val="120000"/>
              </a:lnSpc>
              <a:spcBef>
                <a:spcPts val="0"/>
              </a:spcBef>
              <a:spcAft>
                <a:spcPts val="0"/>
              </a:spcAft>
              <a:buClr>
                <a:schemeClr val="dk1"/>
              </a:buClr>
              <a:buSzPts val="2300"/>
              <a:buAutoNum type="arabicPeriod"/>
            </a:pPr>
            <a:r>
              <a:rPr lang="en-GB" sz="2000" dirty="0">
                <a:solidFill>
                  <a:schemeClr val="dk1"/>
                </a:solidFill>
              </a:rPr>
              <a:t>Why was this important to him?</a:t>
            </a:r>
            <a:endParaRPr sz="2000" dirty="0">
              <a:solidFill>
                <a:schemeClr val="dk1"/>
              </a:solidFill>
            </a:endParaRPr>
          </a:p>
          <a:p>
            <a:pPr marL="457200" lvl="0" indent="-374650" algn="l" rtl="0">
              <a:lnSpc>
                <a:spcPct val="120000"/>
              </a:lnSpc>
              <a:spcBef>
                <a:spcPts val="0"/>
              </a:spcBef>
              <a:spcAft>
                <a:spcPts val="0"/>
              </a:spcAft>
              <a:buClr>
                <a:schemeClr val="dk1"/>
              </a:buClr>
              <a:buSzPts val="2300"/>
              <a:buAutoNum type="arabicPeriod"/>
            </a:pPr>
            <a:r>
              <a:rPr lang="en-GB" sz="2000" dirty="0">
                <a:solidFill>
                  <a:schemeClr val="dk1"/>
                </a:solidFill>
              </a:rPr>
              <a:t>What school value do you think Fred shows? </a:t>
            </a:r>
            <a:r>
              <a:rPr lang="en-GB" sz="2000" i="1" dirty="0">
                <a:solidFill>
                  <a:schemeClr val="dk1"/>
                </a:solidFill>
              </a:rPr>
              <a:t>Explain how. </a:t>
            </a:r>
            <a:endParaRPr sz="2000" dirty="0">
              <a:solidFill>
                <a:schemeClr val="dk1"/>
              </a:solidFill>
            </a:endParaRPr>
          </a:p>
        </p:txBody>
      </p:sp>
      <p:sp>
        <p:nvSpPr>
          <p:cNvPr id="137" name="Google Shape;137;p28"/>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Activity 1:</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sz="3133" b="1"/>
              <a:t>Meet Fred Hollows</a:t>
            </a:r>
            <a:endParaRPr sz="3133"/>
          </a:p>
        </p:txBody>
      </p:sp>
      <p:pic>
        <p:nvPicPr>
          <p:cNvPr id="138" name="Google Shape;138;p28"/>
          <p:cNvPicPr preferRelativeResize="0"/>
          <p:nvPr/>
        </p:nvPicPr>
        <p:blipFill>
          <a:blip r:embed="rId4">
            <a:alphaModFix/>
          </a:blip>
          <a:stretch>
            <a:fillRect/>
          </a:stretch>
        </p:blipFill>
        <p:spPr>
          <a:xfrm>
            <a:off x="7524425" y="367647"/>
            <a:ext cx="1108500" cy="1108500"/>
          </a:xfrm>
          <a:prstGeom prst="rect">
            <a:avLst/>
          </a:prstGeom>
          <a:noFill/>
          <a:ln>
            <a:noFill/>
          </a:ln>
        </p:spPr>
      </p:pic>
      <p:pic>
        <p:nvPicPr>
          <p:cNvPr id="139" name="Google Shape;139;p28" descr="Fred Hollows was a man who got things done. &#10;A passionate eye doctor and humanitarian, Fred always pushed for change and tackled injustice head on. In Australia, he fought for better Indigenous health and put into motion a legacy to end avoidable blindness around the world. &#10;&#10;Today The Fred Hollows Foundation now works in more than 25 countries and has restored sight to over two million people worldwide. &#10;&#10;Be part of our journey and share Fred's inspirational story.&#10;Subscribe to our channel here: http://bit.ly/2b1oCXu&#10;Like us on Facebook: https://www.facebook.com/FredHollows/&#10;Learn more about our work: http://www.hollows.org" title="Meet Fred Hollows">
            <a:hlinkClick r:id="rId5"/>
          </p:cNvPr>
          <p:cNvPicPr preferRelativeResize="0"/>
          <p:nvPr/>
        </p:nvPicPr>
        <p:blipFill>
          <a:blip r:embed="rId6">
            <a:alphaModFix/>
          </a:blip>
          <a:stretch>
            <a:fillRect/>
          </a:stretch>
        </p:blipFill>
        <p:spPr>
          <a:xfrm>
            <a:off x="716013" y="1533638"/>
            <a:ext cx="2582625" cy="1452740"/>
          </a:xfrm>
          <a:prstGeom prst="rect">
            <a:avLst/>
          </a:prstGeom>
          <a:noFill/>
          <a:ln>
            <a:noFill/>
          </a:ln>
        </p:spPr>
      </p:pic>
      <p:pic>
        <p:nvPicPr>
          <p:cNvPr id="140" name="Google Shape;140;p28" descr="Fred Hollows is one of Australia's greatest icons - an ordinary boy who grew up to do extraordinary things, fighting to end avoidable blindness and improving health services for Indigenous Australians. Thanks to Fred's efforts, millions of people around the world have been given the gift of sight. Fred is proof that one person can make a difference in the world. See more of Fred's story at https://www.youtube.com/FredHollows&#10;&#10;The Fred Hollows Foundation would like to thank the following contributors for allowing us to use their photos and images in this film:&#10;&#10;Robert Pearce - Jonathon Chester - Steve Christo - Stephen Ellison - Dan Strachan - George Fetting - Colin Tounsend - Hugh Rutherford - David Broadbent - Peter Solness - Michael Amendolia&#10;&#10;Adam Spencer&#10;&#10;&quot;They Used to call it Sandy Blight - Nomad Films International&#10;&quot;For All The World To see&quot; - Ronin Films&#10;Channel 9 - 60 Minutes&#10;Channel 10 - Inside Edition&#10;Channel 9 - Sunday Program&#10;Tilganga Eye Centre&#10;The Hollows family&#10;Fairfax Photos&#10;Newspix&#10;&#10;Produced by Plump Films&#10;www.hollows.org&#10;&#10;SUBSCRIBE to our channel here: http://bit.ly/2b1oCXu&#10;LEARN MORE about The Fred Hollows Foundation: http://www.hollows.org&#10;LIKE US on Facebook: https://www.facebook.com/FredHollows/" title="The Life of Fred Hollows">
            <a:hlinkClick r:id="rId7"/>
          </p:cNvPr>
          <p:cNvPicPr preferRelativeResize="0"/>
          <p:nvPr/>
        </p:nvPicPr>
        <p:blipFill>
          <a:blip r:embed="rId8">
            <a:alphaModFix/>
          </a:blip>
          <a:stretch>
            <a:fillRect/>
          </a:stretch>
        </p:blipFill>
        <p:spPr>
          <a:xfrm>
            <a:off x="716024" y="3101025"/>
            <a:ext cx="2582625" cy="145271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1000"/>
                                        <p:tgtEl>
                                          <p:spTgt spid="1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0"/>
                                        </p:tgtEl>
                                        <p:attrNameLst>
                                          <p:attrName>style.visibility</p:attrName>
                                        </p:attrNameLst>
                                      </p:cBhvr>
                                      <p:to>
                                        <p:strVal val="visible"/>
                                      </p:to>
                                    </p:set>
                                    <p:animEffect transition="in" filter="fade">
                                      <p:cBhvr>
                                        <p:cTn id="12" dur="10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47" name="Google Shape;147;p2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48" name="Google Shape;148;p29"/>
          <p:cNvSpPr txBox="1">
            <a:spLocks noGrp="1"/>
          </p:cNvSpPr>
          <p:nvPr>
            <p:ph type="title"/>
          </p:nvPr>
        </p:nvSpPr>
        <p:spPr>
          <a:xfrm>
            <a:off x="552450" y="674800"/>
            <a:ext cx="82071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Brainstorm</a:t>
            </a:r>
            <a:endParaRPr sz="2400" b="1">
              <a:solidFill>
                <a:srgbClr val="9DBCB4"/>
              </a:solidFill>
            </a:endParaRPr>
          </a:p>
          <a:p>
            <a:pPr marL="0" lvl="0" indent="0" algn="l" rtl="0">
              <a:lnSpc>
                <a:spcPct val="90000"/>
              </a:lnSpc>
              <a:spcBef>
                <a:spcPts val="0"/>
              </a:spcBef>
              <a:spcAft>
                <a:spcPts val="0"/>
              </a:spcAft>
              <a:buClr>
                <a:schemeClr val="dk1"/>
              </a:buClr>
              <a:buSzPct val="284212"/>
              <a:buFont typeface="Calibri"/>
              <a:buNone/>
            </a:pPr>
            <a:endParaRPr sz="844" b="1">
              <a:solidFill>
                <a:srgbClr val="9DBCB4"/>
              </a:solidFill>
            </a:endParaRPr>
          </a:p>
          <a:p>
            <a:pPr marL="0" lvl="0" indent="0" algn="l" rtl="0">
              <a:lnSpc>
                <a:spcPct val="90000"/>
              </a:lnSpc>
              <a:spcBef>
                <a:spcPts val="0"/>
              </a:spcBef>
              <a:spcAft>
                <a:spcPts val="0"/>
              </a:spcAft>
              <a:buClr>
                <a:schemeClr val="dk1"/>
              </a:buClr>
              <a:buSzPct val="76595"/>
              <a:buFont typeface="Calibri"/>
              <a:buNone/>
            </a:pPr>
            <a:r>
              <a:rPr lang="en-GB" b="1"/>
              <a:t>A Pioneer?</a:t>
            </a:r>
            <a:endParaRPr sz="3133" b="1" i="1"/>
          </a:p>
          <a:p>
            <a:pPr marL="0" lvl="0" indent="0" algn="l" rtl="0">
              <a:lnSpc>
                <a:spcPct val="90000"/>
              </a:lnSpc>
              <a:spcBef>
                <a:spcPts val="0"/>
              </a:spcBef>
              <a:spcAft>
                <a:spcPts val="0"/>
              </a:spcAft>
              <a:buClr>
                <a:schemeClr val="dk1"/>
              </a:buClr>
              <a:buSzPct val="76595"/>
              <a:buFont typeface="Calibri"/>
              <a:buNone/>
            </a:pPr>
            <a:endParaRPr sz="3133" b="1"/>
          </a:p>
        </p:txBody>
      </p:sp>
      <p:sp>
        <p:nvSpPr>
          <p:cNvPr id="149" name="Google Shape;149;p29"/>
          <p:cNvSpPr txBox="1"/>
          <p:nvPr/>
        </p:nvSpPr>
        <p:spPr>
          <a:xfrm>
            <a:off x="2346200" y="1539820"/>
            <a:ext cx="6094500" cy="2646848"/>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en-GB" sz="2000" dirty="0">
                <a:solidFill>
                  <a:schemeClr val="dk1"/>
                </a:solidFill>
              </a:rPr>
              <a:t>What similarities or differences does Fred have when compared to the pioneers we looked at in the last activity?</a:t>
            </a:r>
            <a:endParaRPr sz="2000" dirty="0">
              <a:solidFill>
                <a:schemeClr val="dk1"/>
              </a:solidFill>
            </a:endParaRPr>
          </a:p>
          <a:p>
            <a:pPr marL="0" lvl="0" indent="0" rtl="0">
              <a:spcBef>
                <a:spcPts val="0"/>
              </a:spcBef>
              <a:spcAft>
                <a:spcPts val="0"/>
              </a:spcAft>
              <a:buNone/>
            </a:pPr>
            <a:endParaRPr sz="2000" dirty="0">
              <a:solidFill>
                <a:schemeClr val="dk1"/>
              </a:solidFill>
            </a:endParaRPr>
          </a:p>
          <a:p>
            <a:pPr marL="0" lvl="0" indent="0" rtl="0">
              <a:spcBef>
                <a:spcPts val="0"/>
              </a:spcBef>
              <a:spcAft>
                <a:spcPts val="0"/>
              </a:spcAft>
              <a:buNone/>
            </a:pPr>
            <a:r>
              <a:rPr lang="en-GB" sz="2000" dirty="0">
                <a:solidFill>
                  <a:schemeClr val="dk1"/>
                </a:solidFill>
              </a:rPr>
              <a:t>How can we define who and what a pioneer means to us? </a:t>
            </a:r>
            <a:endParaRPr sz="2000" dirty="0">
              <a:solidFill>
                <a:schemeClr val="dk1"/>
              </a:solidFill>
            </a:endParaRPr>
          </a:p>
          <a:p>
            <a:pPr marL="0" lvl="0" indent="0" rtl="0">
              <a:spcBef>
                <a:spcPts val="0"/>
              </a:spcBef>
              <a:spcAft>
                <a:spcPts val="0"/>
              </a:spcAft>
              <a:buNone/>
            </a:pPr>
            <a:endParaRPr sz="2000" dirty="0">
              <a:solidFill>
                <a:schemeClr val="dk1"/>
              </a:solidFill>
            </a:endParaRPr>
          </a:p>
          <a:p>
            <a:pPr marL="0" lvl="0" indent="0" rtl="0">
              <a:spcBef>
                <a:spcPts val="0"/>
              </a:spcBef>
              <a:spcAft>
                <a:spcPts val="0"/>
              </a:spcAft>
              <a:buNone/>
            </a:pPr>
            <a:r>
              <a:rPr lang="en-GB" sz="2000" dirty="0">
                <a:solidFill>
                  <a:schemeClr val="dk1"/>
                </a:solidFill>
              </a:rPr>
              <a:t>Would Fred meet this definition?</a:t>
            </a:r>
            <a:endParaRPr sz="2000" dirty="0">
              <a:solidFill>
                <a:schemeClr val="dk1"/>
              </a:solidFill>
            </a:endParaRPr>
          </a:p>
        </p:txBody>
      </p:sp>
      <p:pic>
        <p:nvPicPr>
          <p:cNvPr id="150" name="Google Shape;150;p29"/>
          <p:cNvPicPr preferRelativeResize="0"/>
          <p:nvPr/>
        </p:nvPicPr>
        <p:blipFill>
          <a:blip r:embed="rId4">
            <a:alphaModFix/>
          </a:blip>
          <a:stretch>
            <a:fillRect/>
          </a:stretch>
        </p:blipFill>
        <p:spPr>
          <a:xfrm>
            <a:off x="586311" y="1539820"/>
            <a:ext cx="1550850" cy="14854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57" name="Google Shape;157;p3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58" name="Google Shape;158;p30"/>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Activity 2: PEEL paragraph writing scaffold </a:t>
            </a:r>
            <a:r>
              <a:rPr lang="en-GB" sz="1100"/>
              <a:t>  </a:t>
            </a:r>
            <a:endParaRPr sz="3133" b="1"/>
          </a:p>
          <a:p>
            <a:pPr marL="0" lvl="0" indent="0" algn="l" rtl="0">
              <a:lnSpc>
                <a:spcPct val="90000"/>
              </a:lnSpc>
              <a:spcBef>
                <a:spcPts val="0"/>
              </a:spcBef>
              <a:spcAft>
                <a:spcPts val="0"/>
              </a:spcAft>
              <a:buClr>
                <a:schemeClr val="dk1"/>
              </a:buClr>
              <a:buSzPts val="2400"/>
              <a:buFont typeface="Calibri"/>
              <a:buNone/>
            </a:pPr>
            <a:endParaRPr sz="3133" b="1"/>
          </a:p>
        </p:txBody>
      </p:sp>
      <p:sp>
        <p:nvSpPr>
          <p:cNvPr id="159" name="Google Shape;159;p30"/>
          <p:cNvSpPr txBox="1"/>
          <p:nvPr/>
        </p:nvSpPr>
        <p:spPr>
          <a:xfrm>
            <a:off x="628650" y="1247175"/>
            <a:ext cx="7129895" cy="2622226"/>
          </a:xfrm>
          <a:prstGeom prst="rect">
            <a:avLst/>
          </a:prstGeom>
          <a:noFill/>
          <a:ln>
            <a:noFill/>
          </a:ln>
        </p:spPr>
        <p:txBody>
          <a:bodyPr spcFirstLastPara="1" wrap="square" lIns="91425" tIns="91425" rIns="91425" bIns="91425" anchor="t" anchorCtr="0">
            <a:spAutoFit/>
          </a:bodyPr>
          <a:lstStyle/>
          <a:p>
            <a:pPr lvl="3">
              <a:lnSpc>
                <a:spcPct val="90000"/>
              </a:lnSpc>
            </a:pPr>
            <a:r>
              <a:rPr lang="en-GB" sz="2200" b="1" dirty="0">
                <a:solidFill>
                  <a:schemeClr val="dk1"/>
                </a:solidFill>
              </a:rPr>
              <a:t>P 	</a:t>
            </a:r>
            <a:r>
              <a:rPr lang="en-GB" sz="2200" i="1" dirty="0">
                <a:solidFill>
                  <a:schemeClr val="dk1"/>
                </a:solidFill>
              </a:rPr>
              <a:t>Fred Hollows </a:t>
            </a:r>
            <a:r>
              <a:rPr lang="en-GB" sz="2200" b="1" i="1" dirty="0">
                <a:solidFill>
                  <a:schemeClr val="dk1"/>
                </a:solidFill>
              </a:rPr>
              <a:t>should / should not </a:t>
            </a:r>
            <a:r>
              <a:rPr lang="en-GB" sz="2200" i="1" dirty="0">
                <a:solidFill>
                  <a:schemeClr val="dk1"/>
                </a:solidFill>
              </a:rPr>
              <a:t>be </a:t>
            </a:r>
            <a:br>
              <a:rPr lang="en-GB" sz="2200" i="1" dirty="0">
                <a:solidFill>
                  <a:schemeClr val="dk1"/>
                </a:solidFill>
              </a:rPr>
            </a:br>
            <a:r>
              <a:rPr lang="en-GB" sz="2200" i="1" dirty="0">
                <a:solidFill>
                  <a:schemeClr val="dk1"/>
                </a:solidFill>
              </a:rPr>
              <a:t>	considered a pioneer. </a:t>
            </a:r>
            <a:endParaRPr sz="2200" i="1" dirty="0">
              <a:solidFill>
                <a:schemeClr val="dk1"/>
              </a:solidFill>
            </a:endParaRPr>
          </a:p>
          <a:p>
            <a:pPr marL="0" lvl="0" indent="0" algn="l" rtl="0">
              <a:lnSpc>
                <a:spcPct val="90000"/>
              </a:lnSpc>
              <a:spcBef>
                <a:spcPts val="0"/>
              </a:spcBef>
              <a:spcAft>
                <a:spcPts val="0"/>
              </a:spcAft>
              <a:buNone/>
            </a:pPr>
            <a:endParaRPr sz="2200" b="1" dirty="0">
              <a:solidFill>
                <a:schemeClr val="dk1"/>
              </a:solidFill>
            </a:endParaRPr>
          </a:p>
          <a:p>
            <a:pPr marL="0" lvl="0" indent="0" algn="l" rtl="0">
              <a:lnSpc>
                <a:spcPct val="90000"/>
              </a:lnSpc>
              <a:spcBef>
                <a:spcPts val="0"/>
              </a:spcBef>
              <a:spcAft>
                <a:spcPts val="0"/>
              </a:spcAft>
              <a:buNone/>
            </a:pPr>
            <a:r>
              <a:rPr lang="en-GB" sz="2200" b="1" dirty="0">
                <a:solidFill>
                  <a:schemeClr val="dk1"/>
                </a:solidFill>
              </a:rPr>
              <a:t>E 	</a:t>
            </a:r>
            <a:r>
              <a:rPr lang="en-GB" sz="2200" i="1" dirty="0">
                <a:solidFill>
                  <a:schemeClr val="dk1"/>
                </a:solidFill>
              </a:rPr>
              <a:t>This is because…</a:t>
            </a:r>
            <a:endParaRPr sz="2200" i="1" dirty="0">
              <a:solidFill>
                <a:schemeClr val="dk1"/>
              </a:solidFill>
            </a:endParaRPr>
          </a:p>
          <a:p>
            <a:pPr marL="0" lvl="0" indent="0" algn="l" rtl="0">
              <a:lnSpc>
                <a:spcPct val="90000"/>
              </a:lnSpc>
              <a:spcBef>
                <a:spcPts val="0"/>
              </a:spcBef>
              <a:spcAft>
                <a:spcPts val="0"/>
              </a:spcAft>
              <a:buNone/>
            </a:pPr>
            <a:endParaRPr sz="2200" b="1" dirty="0">
              <a:solidFill>
                <a:schemeClr val="dk1"/>
              </a:solidFill>
            </a:endParaRPr>
          </a:p>
          <a:p>
            <a:pPr marL="0" lvl="0" indent="0" algn="l" rtl="0">
              <a:lnSpc>
                <a:spcPct val="90000"/>
              </a:lnSpc>
              <a:spcBef>
                <a:spcPts val="0"/>
              </a:spcBef>
              <a:spcAft>
                <a:spcPts val="0"/>
              </a:spcAft>
              <a:buNone/>
            </a:pPr>
            <a:r>
              <a:rPr lang="en-GB" sz="2200" b="1" dirty="0">
                <a:solidFill>
                  <a:schemeClr val="dk1"/>
                </a:solidFill>
              </a:rPr>
              <a:t>E	</a:t>
            </a:r>
            <a:r>
              <a:rPr lang="en-GB" sz="2200" i="1" dirty="0">
                <a:solidFill>
                  <a:schemeClr val="dk1"/>
                </a:solidFill>
              </a:rPr>
              <a:t>For example, source ____ showed that…</a:t>
            </a:r>
            <a:endParaRPr sz="2200" i="1" dirty="0">
              <a:solidFill>
                <a:schemeClr val="dk1"/>
              </a:solidFill>
            </a:endParaRPr>
          </a:p>
          <a:p>
            <a:pPr marL="0" lvl="0" indent="0" algn="l" rtl="0">
              <a:lnSpc>
                <a:spcPct val="90000"/>
              </a:lnSpc>
              <a:spcBef>
                <a:spcPts val="0"/>
              </a:spcBef>
              <a:spcAft>
                <a:spcPts val="0"/>
              </a:spcAft>
              <a:buNone/>
            </a:pPr>
            <a:endParaRPr sz="2200" b="1" dirty="0">
              <a:solidFill>
                <a:schemeClr val="dk1"/>
              </a:solidFill>
            </a:endParaRPr>
          </a:p>
          <a:p>
            <a:pPr marL="0" lvl="0" indent="0" algn="l" rtl="0">
              <a:lnSpc>
                <a:spcPct val="90000"/>
              </a:lnSpc>
              <a:spcBef>
                <a:spcPts val="0"/>
              </a:spcBef>
              <a:spcAft>
                <a:spcPts val="0"/>
              </a:spcAft>
              <a:buNone/>
            </a:pPr>
            <a:r>
              <a:rPr lang="en-GB" sz="2200" b="1" dirty="0">
                <a:solidFill>
                  <a:schemeClr val="dk1"/>
                </a:solidFill>
              </a:rPr>
              <a:t>L	</a:t>
            </a:r>
            <a:r>
              <a:rPr lang="en-GB" sz="2200" i="1" dirty="0">
                <a:solidFill>
                  <a:schemeClr val="dk1"/>
                </a:solidFill>
              </a:rPr>
              <a:t>This is important because…</a:t>
            </a:r>
            <a:endParaRPr sz="2200" i="1" dirty="0">
              <a:solidFill>
                <a:schemeClr val="dk1"/>
              </a:solidFill>
            </a:endParaRPr>
          </a:p>
        </p:txBody>
      </p:sp>
      <p:pic>
        <p:nvPicPr>
          <p:cNvPr id="160" name="Google Shape;160;p30"/>
          <p:cNvPicPr preferRelativeResize="0"/>
          <p:nvPr/>
        </p:nvPicPr>
        <p:blipFill>
          <a:blip r:embed="rId4">
            <a:alphaModFix/>
          </a:blip>
          <a:stretch>
            <a:fillRect/>
          </a:stretch>
        </p:blipFill>
        <p:spPr>
          <a:xfrm>
            <a:off x="7626800" y="207525"/>
            <a:ext cx="1211475" cy="1211475"/>
          </a:xfrm>
          <a:prstGeom prst="rect">
            <a:avLst/>
          </a:prstGeom>
          <a:noFill/>
          <a:ln>
            <a:noFill/>
          </a:ln>
        </p:spPr>
      </p:pic>
      <p:sp>
        <p:nvSpPr>
          <p:cNvPr id="161" name="Google Shape;161;p30"/>
          <p:cNvSpPr txBox="1"/>
          <p:nvPr/>
        </p:nvSpPr>
        <p:spPr>
          <a:xfrm>
            <a:off x="628650" y="3648675"/>
            <a:ext cx="6998100" cy="907911"/>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500"/>
              </a:spcBef>
              <a:spcAft>
                <a:spcPts val="0"/>
              </a:spcAft>
              <a:buNone/>
            </a:pPr>
            <a:r>
              <a:rPr lang="en-GB" sz="1500" dirty="0">
                <a:solidFill>
                  <a:schemeClr val="dk1"/>
                </a:solidFill>
                <a:latin typeface="Roboto"/>
                <a:ea typeface="Roboto"/>
                <a:cs typeface="Roboto"/>
                <a:sym typeface="Roboto"/>
              </a:rPr>
              <a:t>Remember! A good paragraph only has one key idea. Also remember that a paragraph does not have line breaks between sentences.</a:t>
            </a:r>
            <a:endParaRPr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68" name="Google Shape;168;p3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69" name="Google Shape;169;p31"/>
          <p:cNvSpPr txBox="1">
            <a:spLocks noGrp="1"/>
          </p:cNvSpPr>
          <p:nvPr>
            <p:ph type="body" idx="1"/>
          </p:nvPr>
        </p:nvSpPr>
        <p:spPr>
          <a:xfrm>
            <a:off x="634050" y="1364775"/>
            <a:ext cx="8096700" cy="1863900"/>
          </a:xfrm>
          <a:prstGeom prst="rect">
            <a:avLst/>
          </a:prstGeom>
          <a:noFill/>
          <a:ln>
            <a:noFill/>
          </a:ln>
        </p:spPr>
        <p:txBody>
          <a:bodyPr spcFirstLastPara="1" wrap="square" lIns="68575" tIns="34275" rIns="68575" bIns="34275" anchor="t" anchorCtr="0">
            <a:noAutofit/>
          </a:bodyPr>
          <a:lstStyle/>
          <a:p>
            <a:pPr marL="0" indent="0">
              <a:lnSpc>
                <a:spcPct val="95000"/>
              </a:lnSpc>
              <a:buSzPts val="770"/>
              <a:buNone/>
            </a:pPr>
            <a:r>
              <a:rPr lang="en-GB" sz="1650" dirty="0">
                <a:solidFill>
                  <a:schemeClr val="dk1"/>
                </a:solidFill>
              </a:rPr>
              <a:t>Fred cared deeply about helping people overcome the barriers to an important human right - access to healthcare. He saw that this inequality was causing avoidable blindness. </a:t>
            </a:r>
            <a:endParaRPr sz="1679" dirty="0">
              <a:solidFill>
                <a:schemeClr val="dk1"/>
              </a:solidFill>
            </a:endParaRPr>
          </a:p>
          <a:p>
            <a:pPr marL="0" indent="0">
              <a:lnSpc>
                <a:spcPct val="95000"/>
              </a:lnSpc>
              <a:buSzPts val="770"/>
              <a:buNone/>
            </a:pPr>
            <a:r>
              <a:rPr lang="en-GB" sz="1650" dirty="0">
                <a:solidFill>
                  <a:schemeClr val="dk1"/>
                </a:solidFill>
              </a:rPr>
              <a:t>To solve this problem, he had to try to influence change by using both individual and collective action. Fred showed innovation. This innovation inspires The Foundation to carry on in his footsteps. </a:t>
            </a:r>
            <a:endParaRPr sz="1679" dirty="0">
              <a:solidFill>
                <a:schemeClr val="dk1"/>
              </a:solidFill>
            </a:endParaRPr>
          </a:p>
          <a:p>
            <a:pPr marL="0" lvl="0" indent="0" algn="l" rtl="0">
              <a:lnSpc>
                <a:spcPct val="95000"/>
              </a:lnSpc>
              <a:spcBef>
                <a:spcPts val="800"/>
              </a:spcBef>
              <a:spcAft>
                <a:spcPts val="0"/>
              </a:spcAft>
              <a:buSzPts val="770"/>
              <a:buNone/>
            </a:pPr>
            <a:endParaRPr sz="1679" dirty="0">
              <a:solidFill>
                <a:schemeClr val="dk1"/>
              </a:solidFill>
            </a:endParaRPr>
          </a:p>
        </p:txBody>
      </p:sp>
      <p:sp>
        <p:nvSpPr>
          <p:cNvPr id="170" name="Google Shape;170;p31"/>
          <p:cNvSpPr txBox="1">
            <a:spLocks noGrp="1"/>
          </p:cNvSpPr>
          <p:nvPr>
            <p:ph type="title"/>
          </p:nvPr>
        </p:nvSpPr>
        <p:spPr>
          <a:xfrm>
            <a:off x="634038" y="382481"/>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160"/>
              <a:buFont typeface="Calibri"/>
              <a:buNone/>
            </a:pPr>
            <a:r>
              <a:rPr lang="en-GB" sz="2060" b="1">
                <a:solidFill>
                  <a:srgbClr val="9DBCB4"/>
                </a:solidFill>
              </a:rPr>
              <a:t>Activity 3: Close Reading</a:t>
            </a:r>
            <a:endParaRPr sz="2060" b="1"/>
          </a:p>
          <a:p>
            <a:pPr marL="0" lvl="0" indent="0" algn="l" rtl="0">
              <a:lnSpc>
                <a:spcPct val="90000"/>
              </a:lnSpc>
              <a:spcBef>
                <a:spcPts val="0"/>
              </a:spcBef>
              <a:spcAft>
                <a:spcPts val="0"/>
              </a:spcAft>
              <a:buClr>
                <a:schemeClr val="dk1"/>
              </a:buClr>
              <a:buSzPts val="2160"/>
              <a:buFont typeface="Calibri"/>
              <a:buNone/>
            </a:pPr>
            <a:r>
              <a:rPr lang="en-GB" sz="889"/>
              <a:t>  </a:t>
            </a:r>
            <a:br>
              <a:rPr lang="en-GB" sz="2420"/>
            </a:br>
            <a:r>
              <a:rPr lang="en-GB" sz="2720" b="1"/>
              <a:t>Innovation and Enterprise</a:t>
            </a:r>
            <a:endParaRPr sz="2720"/>
          </a:p>
        </p:txBody>
      </p:sp>
      <p:sp>
        <p:nvSpPr>
          <p:cNvPr id="171" name="Google Shape;171;p31"/>
          <p:cNvSpPr txBox="1"/>
          <p:nvPr/>
        </p:nvSpPr>
        <p:spPr>
          <a:xfrm>
            <a:off x="1897476" y="2999265"/>
            <a:ext cx="6127800" cy="1617400"/>
          </a:xfrm>
          <a:prstGeom prst="rect">
            <a:avLst/>
          </a:prstGeom>
          <a:noFill/>
          <a:ln>
            <a:noFill/>
          </a:ln>
        </p:spPr>
        <p:txBody>
          <a:bodyPr spcFirstLastPara="1" wrap="square" lIns="91425" tIns="91425" rIns="91425" bIns="91425" anchor="t" anchorCtr="0">
            <a:spAutoFit/>
          </a:bodyPr>
          <a:lstStyle/>
          <a:p>
            <a:pPr marL="0" lvl="0" indent="0" algn="l" rtl="0">
              <a:lnSpc>
                <a:spcPct val="95000"/>
              </a:lnSpc>
              <a:spcBef>
                <a:spcPts val="800"/>
              </a:spcBef>
              <a:spcAft>
                <a:spcPts val="0"/>
              </a:spcAft>
              <a:buNone/>
            </a:pPr>
            <a:r>
              <a:rPr lang="en-GB" sz="1679" dirty="0">
                <a:solidFill>
                  <a:schemeClr val="dk1"/>
                </a:solidFill>
              </a:rPr>
              <a:t>We are going to look at his motivation, and how the actions of Fred (and now The Foundation) are attempting to overcome the inequality of resources and access to healthcare services. We will also explore the impact of this work. </a:t>
            </a:r>
            <a:endParaRPr sz="1679" dirty="0">
              <a:solidFill>
                <a:schemeClr val="dk1"/>
              </a:solidFill>
            </a:endParaRPr>
          </a:p>
          <a:p>
            <a:pPr marL="0" lvl="0" indent="0" algn="l" rtl="0">
              <a:lnSpc>
                <a:spcPct val="95000"/>
              </a:lnSpc>
              <a:spcBef>
                <a:spcPts val="800"/>
              </a:spcBef>
              <a:spcAft>
                <a:spcPts val="0"/>
              </a:spcAft>
              <a:buNone/>
            </a:pPr>
            <a:endParaRPr sz="1679" dirty="0">
              <a:solidFill>
                <a:schemeClr val="dk1"/>
              </a:solidFill>
            </a:endParaRPr>
          </a:p>
        </p:txBody>
      </p:sp>
      <p:pic>
        <p:nvPicPr>
          <p:cNvPr id="172" name="Google Shape;172;p31"/>
          <p:cNvPicPr preferRelativeResize="0"/>
          <p:nvPr/>
        </p:nvPicPr>
        <p:blipFill>
          <a:blip r:embed="rId4">
            <a:alphaModFix/>
          </a:blip>
          <a:stretch>
            <a:fillRect/>
          </a:stretch>
        </p:blipFill>
        <p:spPr>
          <a:xfrm>
            <a:off x="691450" y="3152475"/>
            <a:ext cx="1068575" cy="1068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79" name="Google Shape;179;p32"/>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0" name="Google Shape;180;p32"/>
          <p:cNvSpPr txBox="1">
            <a:spLocks noGrp="1"/>
          </p:cNvSpPr>
          <p:nvPr>
            <p:ph type="title"/>
          </p:nvPr>
        </p:nvSpPr>
        <p:spPr>
          <a:xfrm>
            <a:off x="476250" y="751000"/>
            <a:ext cx="85164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Close Reading Reflection</a:t>
            </a:r>
            <a:endParaRPr sz="1100" b="1"/>
          </a:p>
          <a:p>
            <a:pPr marL="0" lvl="0" indent="0" algn="l" rtl="0">
              <a:lnSpc>
                <a:spcPct val="90000"/>
              </a:lnSpc>
              <a:spcBef>
                <a:spcPts val="0"/>
              </a:spcBef>
              <a:spcAft>
                <a:spcPts val="0"/>
              </a:spcAft>
              <a:buClr>
                <a:schemeClr val="dk1"/>
              </a:buClr>
              <a:buSzPct val="218181"/>
              <a:buFont typeface="Calibri"/>
              <a:buNone/>
            </a:pPr>
            <a:endParaRPr sz="1100" b="1"/>
          </a:p>
          <a:p>
            <a:pPr marL="0" lvl="0" indent="0" algn="l" rtl="0">
              <a:lnSpc>
                <a:spcPct val="90000"/>
              </a:lnSpc>
              <a:spcBef>
                <a:spcPts val="0"/>
              </a:spcBef>
              <a:spcAft>
                <a:spcPts val="0"/>
              </a:spcAft>
              <a:buClr>
                <a:schemeClr val="dk1"/>
              </a:buClr>
              <a:buSzPct val="85714"/>
              <a:buFont typeface="Calibri"/>
              <a:buNone/>
            </a:pPr>
            <a:r>
              <a:rPr lang="en-GB" b="1"/>
              <a:t>The Motivation to Make a Difference</a:t>
            </a:r>
            <a:endParaRPr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81" name="Google Shape;181;p32"/>
          <p:cNvSpPr txBox="1"/>
          <p:nvPr/>
        </p:nvSpPr>
        <p:spPr>
          <a:xfrm>
            <a:off x="2120600" y="1605400"/>
            <a:ext cx="6385200" cy="2493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200"/>
              <a:t>After you have completed the close reading task, fill in the chart as a class to summarise your findings. </a:t>
            </a:r>
            <a:endParaRPr sz="2200"/>
          </a:p>
          <a:p>
            <a:pPr marL="0" lvl="0" indent="0" algn="l" rtl="0">
              <a:spcBef>
                <a:spcPts val="0"/>
              </a:spcBef>
              <a:spcAft>
                <a:spcPts val="0"/>
              </a:spcAft>
              <a:buNone/>
            </a:pPr>
            <a:endParaRPr sz="2200"/>
          </a:p>
          <a:p>
            <a:pPr marL="0" lvl="0" indent="0" algn="l" rtl="0">
              <a:spcBef>
                <a:spcPts val="0"/>
              </a:spcBef>
              <a:spcAft>
                <a:spcPts val="0"/>
              </a:spcAft>
              <a:buNone/>
            </a:pPr>
            <a:r>
              <a:rPr lang="en-GB" sz="2200"/>
              <a:t>You need to make sure you include the information across the three sources. </a:t>
            </a:r>
            <a:endParaRPr sz="2200"/>
          </a:p>
          <a:p>
            <a:pPr marL="0" lvl="0" indent="0" algn="l" rtl="0">
              <a:spcBef>
                <a:spcPts val="0"/>
              </a:spcBef>
              <a:spcAft>
                <a:spcPts val="0"/>
              </a:spcAft>
              <a:buNone/>
            </a:pPr>
            <a:endParaRPr sz="1800"/>
          </a:p>
        </p:txBody>
      </p:sp>
      <p:pic>
        <p:nvPicPr>
          <p:cNvPr id="182" name="Google Shape;182;p32"/>
          <p:cNvPicPr preferRelativeResize="0"/>
          <p:nvPr/>
        </p:nvPicPr>
        <p:blipFill>
          <a:blip r:embed="rId4">
            <a:alphaModFix/>
          </a:blip>
          <a:stretch>
            <a:fillRect/>
          </a:stretch>
        </p:blipFill>
        <p:spPr>
          <a:xfrm>
            <a:off x="476250" y="1936400"/>
            <a:ext cx="1550850" cy="1485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3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9" name="Google Shape;189;p33"/>
          <p:cNvSpPr txBox="1">
            <a:spLocks noGrp="1"/>
          </p:cNvSpPr>
          <p:nvPr>
            <p:ph type="title"/>
          </p:nvPr>
        </p:nvSpPr>
        <p:spPr>
          <a:xfrm>
            <a:off x="476250" y="751000"/>
            <a:ext cx="85164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Close Reading Reflection</a:t>
            </a:r>
            <a:endParaRPr sz="1100" b="1"/>
          </a:p>
          <a:p>
            <a:pPr marL="0" lvl="0" indent="0" algn="l" rtl="0">
              <a:lnSpc>
                <a:spcPct val="90000"/>
              </a:lnSpc>
              <a:spcBef>
                <a:spcPts val="0"/>
              </a:spcBef>
              <a:spcAft>
                <a:spcPts val="0"/>
              </a:spcAft>
              <a:buClr>
                <a:schemeClr val="dk1"/>
              </a:buClr>
              <a:buSzPct val="218181"/>
              <a:buFont typeface="Calibri"/>
              <a:buNone/>
            </a:pPr>
            <a:endParaRPr sz="1100" b="1"/>
          </a:p>
          <a:p>
            <a:pPr marL="0" lvl="0" indent="0" algn="l" rtl="0">
              <a:lnSpc>
                <a:spcPct val="90000"/>
              </a:lnSpc>
              <a:spcBef>
                <a:spcPts val="0"/>
              </a:spcBef>
              <a:spcAft>
                <a:spcPts val="0"/>
              </a:spcAft>
              <a:buClr>
                <a:schemeClr val="dk1"/>
              </a:buClr>
              <a:buSzPct val="85714"/>
              <a:buFont typeface="Calibri"/>
              <a:buNone/>
            </a:pPr>
            <a:r>
              <a:rPr lang="en-GB" b="1"/>
              <a:t>The Motivation to Make a Difference</a:t>
            </a:r>
            <a:endParaRPr b="1"/>
          </a:p>
          <a:p>
            <a:pPr marL="0" lvl="0" indent="0" algn="l" rtl="0">
              <a:lnSpc>
                <a:spcPct val="90000"/>
              </a:lnSpc>
              <a:spcBef>
                <a:spcPts val="0"/>
              </a:spcBef>
              <a:spcAft>
                <a:spcPts val="0"/>
              </a:spcAft>
              <a:buClr>
                <a:schemeClr val="dk1"/>
              </a:buClr>
              <a:buSzPct val="76595"/>
              <a:buFont typeface="Calibri"/>
              <a:buNone/>
            </a:pPr>
            <a:endParaRPr sz="3133" b="1"/>
          </a:p>
        </p:txBody>
      </p:sp>
      <p:graphicFrame>
        <p:nvGraphicFramePr>
          <p:cNvPr id="190" name="Google Shape;190;p33"/>
          <p:cNvGraphicFramePr/>
          <p:nvPr/>
        </p:nvGraphicFramePr>
        <p:xfrm>
          <a:off x="952500" y="1679888"/>
          <a:ext cx="7239000" cy="2926020"/>
        </p:xfrm>
        <a:graphic>
          <a:graphicData uri="http://schemas.openxmlformats.org/drawingml/2006/table">
            <a:tbl>
              <a:tblPr>
                <a:noFill/>
                <a:tableStyleId>{A6428055-423A-407F-B4BC-222309E7E740}</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381000">
                <a:tc>
                  <a:txBody>
                    <a:bodyPr/>
                    <a:lstStyle/>
                    <a:p>
                      <a:pPr marL="0" lvl="0" indent="0" algn="ctr" rtl="0">
                        <a:spcBef>
                          <a:spcPts val="0"/>
                        </a:spcBef>
                        <a:spcAft>
                          <a:spcPts val="0"/>
                        </a:spcAft>
                        <a:buNone/>
                      </a:pPr>
                      <a:r>
                        <a:rPr lang="en-GB" b="1">
                          <a:solidFill>
                            <a:schemeClr val="dk1"/>
                          </a:solidFill>
                        </a:rPr>
                        <a:t>Motivation </a:t>
                      </a:r>
                      <a:endParaRPr b="1">
                        <a:solidFill>
                          <a:schemeClr val="dk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tc>
                  <a:txBody>
                    <a:bodyPr/>
                    <a:lstStyle/>
                    <a:p>
                      <a:pPr marL="0" lvl="0" indent="0" algn="ctr" rtl="0">
                        <a:spcBef>
                          <a:spcPts val="0"/>
                        </a:spcBef>
                        <a:spcAft>
                          <a:spcPts val="0"/>
                        </a:spcAft>
                        <a:buNone/>
                      </a:pPr>
                      <a:r>
                        <a:rPr lang="en-GB" b="1">
                          <a:solidFill>
                            <a:schemeClr val="dk1"/>
                          </a:solidFill>
                        </a:rPr>
                        <a:t>Innovative Action</a:t>
                      </a:r>
                      <a:endParaRPr b="1">
                        <a:solidFill>
                          <a:schemeClr val="dk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tc>
                  <a:txBody>
                    <a:bodyPr/>
                    <a:lstStyle/>
                    <a:p>
                      <a:pPr marL="0" lvl="0" indent="0" algn="ctr" rtl="0">
                        <a:spcBef>
                          <a:spcPts val="0"/>
                        </a:spcBef>
                        <a:spcAft>
                          <a:spcPts val="0"/>
                        </a:spcAft>
                        <a:buNone/>
                      </a:pPr>
                      <a:r>
                        <a:rPr lang="en-GB" b="1">
                          <a:solidFill>
                            <a:schemeClr val="dk1"/>
                          </a:solidFill>
                        </a:rPr>
                        <a:t>Impact</a:t>
                      </a:r>
                      <a:endParaRPr b="1">
                        <a:solidFill>
                          <a:schemeClr val="dk1"/>
                        </a:solidFill>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4"/>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97" name="Google Shape;197;p34"/>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98" name="Google Shape;198;p34"/>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Review Activities - Differentiated</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b="1"/>
              <a:t>Student or Teacher Choice</a:t>
            </a:r>
            <a:endParaRPr sz="3133" b="1"/>
          </a:p>
        </p:txBody>
      </p:sp>
      <p:sp>
        <p:nvSpPr>
          <p:cNvPr id="199" name="Google Shape;199;p34"/>
          <p:cNvSpPr txBox="1"/>
          <p:nvPr/>
        </p:nvSpPr>
        <p:spPr>
          <a:xfrm>
            <a:off x="815100" y="1419000"/>
            <a:ext cx="7160100" cy="3140100"/>
          </a:xfrm>
          <a:prstGeom prst="rect">
            <a:avLst/>
          </a:prstGeom>
          <a:noFill/>
          <a:ln>
            <a:noFill/>
          </a:ln>
        </p:spPr>
        <p:txBody>
          <a:bodyPr spcFirstLastPara="1" wrap="square" lIns="91425" tIns="91425" rIns="91425" bIns="91425" anchor="t" anchorCtr="0">
            <a:spAutoFit/>
          </a:bodyPr>
          <a:lstStyle/>
          <a:p>
            <a:pPr marL="457200" lvl="0" indent="-304800" algn="l" rtl="0">
              <a:spcBef>
                <a:spcPts val="0"/>
              </a:spcBef>
              <a:spcAft>
                <a:spcPts val="0"/>
              </a:spcAft>
              <a:buSzPts val="1200"/>
              <a:buAutoNum type="arabicPeriod"/>
            </a:pPr>
            <a:r>
              <a:rPr lang="en-GB" sz="1200" dirty="0"/>
              <a:t>Write a short paragraph, poem, or create a drawing that illustrates what you admire about Fred Hollows and why. Think about his dedication to helping others and his legacy of making a difference in the world.</a:t>
            </a:r>
            <a:endParaRPr sz="1200" dirty="0"/>
          </a:p>
          <a:p>
            <a:pPr marL="685800" lvl="0" indent="-228600" algn="l" rtl="0">
              <a:spcBef>
                <a:spcPts val="0"/>
              </a:spcBef>
              <a:spcAft>
                <a:spcPts val="0"/>
              </a:spcAft>
              <a:buFont typeface="+mj-lt"/>
              <a:buAutoNum type="arabicPeriod"/>
            </a:pPr>
            <a:endParaRPr sz="1200" dirty="0">
              <a:solidFill>
                <a:schemeClr val="dk1"/>
              </a:solidFill>
            </a:endParaRPr>
          </a:p>
          <a:p>
            <a:pPr marL="457200" lvl="0" indent="-304800" algn="l" rtl="0">
              <a:spcBef>
                <a:spcPts val="0"/>
              </a:spcBef>
              <a:spcAft>
                <a:spcPts val="0"/>
              </a:spcAft>
              <a:buSzPts val="1200"/>
              <a:buAutoNum type="arabicPeriod"/>
            </a:pPr>
            <a:r>
              <a:rPr lang="en-GB" sz="1200" dirty="0">
                <a:solidFill>
                  <a:schemeClr val="dk1"/>
                </a:solidFill>
              </a:rPr>
              <a:t>Values Debate: Divide students into groups and assign each group a school value to defend. Ask each group to research and prepare arguments for why their value is important and how it can be demonstrated in the school community. After the debate, ask students to reflect on what they learned and how they can apply the values in their own lives.</a:t>
            </a:r>
            <a:endParaRPr sz="1200" dirty="0">
              <a:solidFill>
                <a:schemeClr val="dk1"/>
              </a:solidFill>
            </a:endParaRPr>
          </a:p>
          <a:p>
            <a:pPr marL="685800" lvl="0" indent="-228600" algn="l" rtl="0">
              <a:spcBef>
                <a:spcPts val="0"/>
              </a:spcBef>
              <a:spcAft>
                <a:spcPts val="0"/>
              </a:spcAft>
              <a:buFont typeface="+mj-lt"/>
              <a:buAutoNum type="arabicPeriod"/>
            </a:pPr>
            <a:endParaRPr sz="1200" dirty="0">
              <a:solidFill>
                <a:schemeClr val="dk1"/>
              </a:solidFill>
            </a:endParaRPr>
          </a:p>
          <a:p>
            <a:pPr marL="457200" lvl="0" indent="-304800" algn="l" rtl="0">
              <a:spcBef>
                <a:spcPts val="0"/>
              </a:spcBef>
              <a:spcAft>
                <a:spcPts val="0"/>
              </a:spcAft>
              <a:buSzPts val="1200"/>
              <a:buAutoNum type="arabicPeriod"/>
            </a:pPr>
            <a:r>
              <a:rPr lang="en-GB" sz="1200" dirty="0">
                <a:solidFill>
                  <a:schemeClr val="dk1"/>
                </a:solidFill>
              </a:rPr>
              <a:t>Values in Action: Ask students to choose a value and research examples of people who embody that value in their work or personal life. Encourage them to think about how the value is demonstrated in their actions and behaviour. This activity can help students understand the practical application of values in real-life situations. Fred is a great example of this. </a:t>
            </a:r>
            <a:endParaRPr sz="1200" dirty="0">
              <a:solidFill>
                <a:schemeClr val="dk1"/>
              </a:solidFill>
            </a:endParaRPr>
          </a:p>
          <a:p>
            <a:pPr marL="685800" lvl="0" indent="-228600" algn="l" rtl="0">
              <a:spcBef>
                <a:spcPts val="0"/>
              </a:spcBef>
              <a:spcAft>
                <a:spcPts val="0"/>
              </a:spcAft>
              <a:buFont typeface="+mj-lt"/>
              <a:buAutoNum type="arabicPeriod"/>
            </a:pPr>
            <a:endParaRPr sz="1200" dirty="0">
              <a:solidFill>
                <a:schemeClr val="dk1"/>
              </a:solidFill>
            </a:endParaRPr>
          </a:p>
          <a:p>
            <a:pPr marL="457200" lvl="0" indent="-304800" algn="l" rtl="0">
              <a:spcBef>
                <a:spcPts val="0"/>
              </a:spcBef>
              <a:spcAft>
                <a:spcPts val="0"/>
              </a:spcAft>
              <a:buSzPts val="1200"/>
              <a:buAutoNum type="arabicPeriod"/>
            </a:pPr>
            <a:r>
              <a:rPr lang="en-GB" sz="1200" dirty="0"/>
              <a:t>Pioneer Bio: Create a biography of a pioneer that explores their early life, education, and achievements. </a:t>
            </a:r>
            <a:endParaRPr sz="12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856</Words>
  <Application>Microsoft Macintosh PowerPoint</Application>
  <PresentationFormat>On-screen Show (16:9)</PresentationFormat>
  <Paragraphs>108</Paragraphs>
  <Slides>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Proxima Nova</vt:lpstr>
      <vt:lpstr>Roboto</vt:lpstr>
      <vt:lpstr>Roboto Slab</vt:lpstr>
      <vt:lpstr>Simple Light</vt:lpstr>
      <vt:lpstr>Marina</vt:lpstr>
      <vt:lpstr>PowerPoint Presentation</vt:lpstr>
      <vt:lpstr>Starter    Pioneer Match-Up</vt:lpstr>
      <vt:lpstr>Activity 1:    Meet Fred Hollows</vt:lpstr>
      <vt:lpstr>Brainstorm  A Pioneer? </vt:lpstr>
      <vt:lpstr>Activity 2: PEEL paragraph writing scaffold    </vt:lpstr>
      <vt:lpstr>Activity 3: Close Reading    Innovation and Enterprise</vt:lpstr>
      <vt:lpstr>Activity 3: Close Reading Reflection  The Motivation to Make a Difference </vt:lpstr>
      <vt:lpstr>Activity 3: Close Reading Reflection  The Motivation to Make a Difference </vt:lpstr>
      <vt:lpstr>Review Activities - Differentiated    Student or Teacher Choice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Moore</dc:creator>
  <cp:lastModifiedBy>Sam Murray</cp:lastModifiedBy>
  <cp:revision>4</cp:revision>
  <dcterms:modified xsi:type="dcterms:W3CDTF">2023-08-28T23:16:42Z</dcterms:modified>
</cp:coreProperties>
</file>